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60" r:id="rId4"/>
    <p:sldId id="263"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FB6"/>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32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17B65-234B-45DB-A8CA-7E7859D2A40B}"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265066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17B65-234B-45DB-A8CA-7E7859D2A40B}"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387518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17B65-234B-45DB-A8CA-7E7859D2A40B}"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364630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17B65-234B-45DB-A8CA-7E7859D2A40B}"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21211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17B65-234B-45DB-A8CA-7E7859D2A40B}"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260023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17B65-234B-45DB-A8CA-7E7859D2A40B}"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362714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17B65-234B-45DB-A8CA-7E7859D2A40B}"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427975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17B65-234B-45DB-A8CA-7E7859D2A40B}"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306477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17B65-234B-45DB-A8CA-7E7859D2A40B}"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411372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17B65-234B-45DB-A8CA-7E7859D2A40B}"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123812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17B65-234B-45DB-A8CA-7E7859D2A40B}"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3207E0-D039-4C4A-9725-9E3C501EC965}" type="slidenum">
              <a:rPr lang="en-GB" smtClean="0"/>
              <a:t>‹#›</a:t>
            </a:fld>
            <a:endParaRPr lang="en-GB"/>
          </a:p>
        </p:txBody>
      </p:sp>
    </p:spTree>
    <p:extLst>
      <p:ext uri="{BB962C8B-B14F-4D97-AF65-F5344CB8AC3E}">
        <p14:creationId xmlns:p14="http://schemas.microsoft.com/office/powerpoint/2010/main" val="116201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1D517B65-234B-45DB-A8CA-7E7859D2A40B}" type="datetimeFigureOut">
              <a:rPr lang="en-GB" smtClean="0"/>
              <a:t>23/02/2026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163207E0-D039-4C4A-9725-9E3C501EC965}" type="slidenum">
              <a:rPr lang="en-GB" smtClean="0"/>
              <a:t>‹#›</a:t>
            </a:fld>
            <a:endParaRPr lang="en-GB"/>
          </a:p>
        </p:txBody>
      </p:sp>
    </p:spTree>
    <p:extLst>
      <p:ext uri="{BB962C8B-B14F-4D97-AF65-F5344CB8AC3E}">
        <p14:creationId xmlns:p14="http://schemas.microsoft.com/office/powerpoint/2010/main" val="396361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y.google.com/store/apps/details?id=com.nhs.online.nhsonline&amp;pli=1" TargetMode="External"/><Relationship Id="rId2" Type="http://schemas.openxmlformats.org/officeDocument/2006/relationships/hyperlink" Target="http://www.gleberoadsurgery.co.uk/" TargetMode="External"/><Relationship Id="rId1" Type="http://schemas.openxmlformats.org/officeDocument/2006/relationships/slideLayout" Target="../slideLayouts/slideLayout2.xml"/><Relationship Id="rId4" Type="http://schemas.openxmlformats.org/officeDocument/2006/relationships/hyperlink" Target="https://apps.apple.com/us/app/nhs-app/id138841127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lcht.0-19wandsworthandrichmondadmin@nhs.net" TargetMode="External"/><Relationship Id="rId2" Type="http://schemas.openxmlformats.org/officeDocument/2006/relationships/hyperlink" Target="tel:03300581679" TargetMode="External"/><Relationship Id="rId1" Type="http://schemas.openxmlformats.org/officeDocument/2006/relationships/slideLayout" Target="../slideLayouts/slideLayout2.xml"/><Relationship Id="rId4" Type="http://schemas.openxmlformats.org/officeDocument/2006/relationships/hyperlink" Target="mailto:drichmondadmin@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10D3-09A2-DFE7-A874-0647CA0FDE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C6B2BF-A7F2-C447-75E9-D8849CBB67ED}"/>
              </a:ext>
            </a:extLst>
          </p:cNvPr>
          <p:cNvSpPr/>
          <p:nvPr/>
        </p:nvSpPr>
        <p:spPr>
          <a:xfrm>
            <a:off x="0" y="1"/>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a:extLst>
              <a:ext uri="{FF2B5EF4-FFF2-40B4-BE49-F238E27FC236}">
                <a16:creationId xmlns:a16="http://schemas.microsoft.com/office/drawing/2014/main" id="{6AB6B4EB-5E3A-6330-418A-F108A74A7989}"/>
              </a:ext>
            </a:extLst>
          </p:cNvPr>
          <p:cNvSpPr/>
          <p:nvPr/>
        </p:nvSpPr>
        <p:spPr>
          <a:xfrm>
            <a:off x="0" y="9627393"/>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a:extLst>
              <a:ext uri="{FF2B5EF4-FFF2-40B4-BE49-F238E27FC236}">
                <a16:creationId xmlns:a16="http://schemas.microsoft.com/office/drawing/2014/main" id="{D8A80646-9926-1BAA-A73A-204610D597C6}"/>
              </a:ext>
            </a:extLst>
          </p:cNvPr>
          <p:cNvPicPr>
            <a:picLocks noChangeAspect="1"/>
          </p:cNvPicPr>
          <p:nvPr/>
        </p:nvPicPr>
        <p:blipFill>
          <a:blip r:embed="rId2">
            <a:extLst>
              <a:ext uri="{BEBA8EAE-BF5A-486C-A8C5-ECC9F3942E4B}">
                <a14:imgProps xmlns:a14="http://schemas.microsoft.com/office/drawing/2010/main">
                  <a14:imgLayer r:embed="rId3">
                    <a14:imgEffect>
                      <a14:saturation sat="205000"/>
                    </a14:imgEffect>
                    <a14:imgEffect>
                      <a14:brightnessContrast contrast="-40000"/>
                    </a14:imgEffect>
                  </a14:imgLayer>
                </a14:imgProps>
              </a:ext>
            </a:extLst>
          </a:blip>
          <a:stretch>
            <a:fillRect/>
          </a:stretch>
        </p:blipFill>
        <p:spPr>
          <a:xfrm>
            <a:off x="5110343" y="435384"/>
            <a:ext cx="1505477" cy="1054378"/>
          </a:xfrm>
          <a:prstGeom prst="rect">
            <a:avLst/>
          </a:prstGeom>
          <a:solidFill>
            <a:srgbClr val="2E5FB6"/>
          </a:solidFill>
        </p:spPr>
      </p:pic>
      <p:pic>
        <p:nvPicPr>
          <p:cNvPr id="16" name="Picture 15">
            <a:extLst>
              <a:ext uri="{FF2B5EF4-FFF2-40B4-BE49-F238E27FC236}">
                <a16:creationId xmlns:a16="http://schemas.microsoft.com/office/drawing/2014/main" id="{1F831D1E-BC17-5712-3A94-D946AFDB1D4C}"/>
              </a:ext>
            </a:extLst>
          </p:cNvPr>
          <p:cNvPicPr>
            <a:picLocks noChangeAspect="1"/>
          </p:cNvPicPr>
          <p:nvPr/>
        </p:nvPicPr>
        <p:blipFill>
          <a:blip r:embed="rId4"/>
          <a:stretch>
            <a:fillRect/>
          </a:stretch>
        </p:blipFill>
        <p:spPr>
          <a:xfrm>
            <a:off x="196321" y="563938"/>
            <a:ext cx="1551338" cy="780370"/>
          </a:xfrm>
          <a:prstGeom prst="rect">
            <a:avLst/>
          </a:prstGeom>
        </p:spPr>
      </p:pic>
      <p:sp>
        <p:nvSpPr>
          <p:cNvPr id="17" name="TextBox 16">
            <a:extLst>
              <a:ext uri="{FF2B5EF4-FFF2-40B4-BE49-F238E27FC236}">
                <a16:creationId xmlns:a16="http://schemas.microsoft.com/office/drawing/2014/main" id="{753982CA-13AD-37FB-E917-12549646055D}"/>
              </a:ext>
            </a:extLst>
          </p:cNvPr>
          <p:cNvSpPr txBox="1"/>
          <p:nvPr/>
        </p:nvSpPr>
        <p:spPr>
          <a:xfrm>
            <a:off x="1853177" y="1114750"/>
            <a:ext cx="4650377" cy="400110"/>
          </a:xfrm>
          <a:prstGeom prst="rect">
            <a:avLst/>
          </a:prstGeom>
          <a:noFill/>
        </p:spPr>
        <p:txBody>
          <a:bodyPr wrap="square" rtlCol="0">
            <a:spAutoFit/>
          </a:bodyPr>
          <a:lstStyle/>
          <a:p>
            <a:r>
              <a:rPr lang="en-US" sz="2000" b="1" dirty="0">
                <a:solidFill>
                  <a:srgbClr val="FF0000"/>
                </a:solidFill>
              </a:rPr>
              <a:t>Patient Information Leaflet</a:t>
            </a:r>
            <a:endParaRPr lang="en-GB" sz="2000" b="1" dirty="0">
              <a:solidFill>
                <a:srgbClr val="FF0000"/>
              </a:solidFill>
            </a:endParaRPr>
          </a:p>
        </p:txBody>
      </p:sp>
      <p:sp>
        <p:nvSpPr>
          <p:cNvPr id="18" name="TextBox 17">
            <a:extLst>
              <a:ext uri="{FF2B5EF4-FFF2-40B4-BE49-F238E27FC236}">
                <a16:creationId xmlns:a16="http://schemas.microsoft.com/office/drawing/2014/main" id="{3DBCC767-E343-3309-2AB0-3950D38F3484}"/>
              </a:ext>
            </a:extLst>
          </p:cNvPr>
          <p:cNvSpPr txBox="1"/>
          <p:nvPr/>
        </p:nvSpPr>
        <p:spPr>
          <a:xfrm>
            <a:off x="328369" y="1493837"/>
            <a:ext cx="2300956" cy="1015663"/>
          </a:xfrm>
          <a:prstGeom prst="rect">
            <a:avLst/>
          </a:prstGeom>
          <a:noFill/>
        </p:spPr>
        <p:txBody>
          <a:bodyPr wrap="square" rtlCol="0">
            <a:spAutoFit/>
          </a:bodyPr>
          <a:lstStyle/>
          <a:p>
            <a:r>
              <a:rPr lang="en-US" sz="1200" dirty="0"/>
              <a:t>Glebe Road Surgery</a:t>
            </a:r>
          </a:p>
          <a:p>
            <a:r>
              <a:rPr lang="en-US" sz="1200" dirty="0"/>
              <a:t>1 Glebe Road</a:t>
            </a:r>
          </a:p>
          <a:p>
            <a:r>
              <a:rPr lang="en-US" sz="1200" dirty="0"/>
              <a:t>Barnes</a:t>
            </a:r>
          </a:p>
          <a:p>
            <a:r>
              <a:rPr lang="en-US" sz="1200" dirty="0"/>
              <a:t>London</a:t>
            </a:r>
          </a:p>
          <a:p>
            <a:r>
              <a:rPr lang="en-US" sz="1200" dirty="0"/>
              <a:t>SW13 0DR</a:t>
            </a:r>
            <a:endParaRPr lang="en-GB" sz="1200" dirty="0"/>
          </a:p>
        </p:txBody>
      </p:sp>
      <p:sp>
        <p:nvSpPr>
          <p:cNvPr id="19" name="TextBox 18">
            <a:extLst>
              <a:ext uri="{FF2B5EF4-FFF2-40B4-BE49-F238E27FC236}">
                <a16:creationId xmlns:a16="http://schemas.microsoft.com/office/drawing/2014/main" id="{207C26F0-D559-B44F-F22E-426760BE957C}"/>
              </a:ext>
            </a:extLst>
          </p:cNvPr>
          <p:cNvSpPr txBox="1"/>
          <p:nvPr/>
        </p:nvSpPr>
        <p:spPr>
          <a:xfrm>
            <a:off x="3279535" y="1493837"/>
            <a:ext cx="3250096" cy="1015663"/>
          </a:xfrm>
          <a:prstGeom prst="rect">
            <a:avLst/>
          </a:prstGeom>
          <a:noFill/>
        </p:spPr>
        <p:txBody>
          <a:bodyPr wrap="square" rtlCol="0">
            <a:spAutoFit/>
          </a:bodyPr>
          <a:lstStyle/>
          <a:p>
            <a:r>
              <a:rPr lang="en-US" sz="1200" dirty="0"/>
              <a:t>Website:</a:t>
            </a:r>
          </a:p>
          <a:p>
            <a:r>
              <a:rPr lang="en-US" sz="1200" dirty="0"/>
              <a:t>www.gleberoadsurgery.co.uk</a:t>
            </a:r>
          </a:p>
          <a:p>
            <a:endParaRPr lang="en-US" sz="1200" dirty="0"/>
          </a:p>
          <a:p>
            <a:r>
              <a:rPr lang="en-US" sz="1200" dirty="0"/>
              <a:t>Telephone:</a:t>
            </a:r>
          </a:p>
          <a:p>
            <a:r>
              <a:rPr lang="en-US" sz="1200" dirty="0"/>
              <a:t>02087487398</a:t>
            </a:r>
          </a:p>
        </p:txBody>
      </p:sp>
      <p:sp>
        <p:nvSpPr>
          <p:cNvPr id="5" name="TextBox 4">
            <a:extLst>
              <a:ext uri="{FF2B5EF4-FFF2-40B4-BE49-F238E27FC236}">
                <a16:creationId xmlns:a16="http://schemas.microsoft.com/office/drawing/2014/main" id="{D4C4721A-603F-E584-C20A-A331CA23A4BC}"/>
              </a:ext>
            </a:extLst>
          </p:cNvPr>
          <p:cNvSpPr txBox="1"/>
          <p:nvPr/>
        </p:nvSpPr>
        <p:spPr>
          <a:xfrm>
            <a:off x="302292" y="2523390"/>
            <a:ext cx="6201262" cy="1938992"/>
          </a:xfrm>
          <a:prstGeom prst="rect">
            <a:avLst/>
          </a:prstGeom>
          <a:noFill/>
        </p:spPr>
        <p:txBody>
          <a:bodyPr wrap="square" rtlCol="0">
            <a:spAutoFit/>
          </a:bodyPr>
          <a:lstStyle/>
          <a:p>
            <a:r>
              <a:rPr lang="en-US" sz="1200" b="1" dirty="0"/>
              <a:t>Opening Hours:</a:t>
            </a:r>
          </a:p>
          <a:p>
            <a:r>
              <a:rPr lang="en-US" sz="1200" dirty="0"/>
              <a:t>Monday – Friday 8am – 6.30pm</a:t>
            </a:r>
          </a:p>
          <a:p>
            <a:endParaRPr lang="en-US" sz="1200" dirty="0"/>
          </a:p>
          <a:p>
            <a:r>
              <a:rPr lang="en-US" sz="1200" b="1" dirty="0"/>
              <a:t>Out of Hours:</a:t>
            </a:r>
          </a:p>
          <a:p>
            <a:r>
              <a:rPr lang="en-US" sz="1200" dirty="0"/>
              <a:t>Call 111</a:t>
            </a:r>
          </a:p>
          <a:p>
            <a:r>
              <a:rPr lang="en-US" sz="1200" dirty="0"/>
              <a:t>This is available 24 hours a day, 7 days a week for medical help or advice but NOT for life-threatening situations.</a:t>
            </a:r>
          </a:p>
          <a:p>
            <a:endParaRPr lang="en-US" sz="1200" dirty="0"/>
          </a:p>
          <a:p>
            <a:r>
              <a:rPr lang="en-US" sz="1200" b="1" dirty="0">
                <a:solidFill>
                  <a:srgbClr val="FF0000"/>
                </a:solidFill>
              </a:rPr>
              <a:t>Medical Emergencies (any time):</a:t>
            </a:r>
          </a:p>
          <a:p>
            <a:r>
              <a:rPr lang="en-US" sz="1200" dirty="0"/>
              <a:t>Call 999</a:t>
            </a:r>
          </a:p>
        </p:txBody>
      </p:sp>
      <p:sp>
        <p:nvSpPr>
          <p:cNvPr id="2" name="Title 1">
            <a:extLst>
              <a:ext uri="{FF2B5EF4-FFF2-40B4-BE49-F238E27FC236}">
                <a16:creationId xmlns:a16="http://schemas.microsoft.com/office/drawing/2014/main" id="{32B05470-0E2E-BFC0-A73E-21FF24D3A5C9}"/>
              </a:ext>
            </a:extLst>
          </p:cNvPr>
          <p:cNvSpPr txBox="1">
            <a:spLocks/>
          </p:cNvSpPr>
          <p:nvPr/>
        </p:nvSpPr>
        <p:spPr>
          <a:xfrm>
            <a:off x="471487" y="4461130"/>
            <a:ext cx="5915025" cy="320391"/>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600" b="1" dirty="0"/>
              <a:t>Welcome to Glebe Road Surgery</a:t>
            </a:r>
          </a:p>
        </p:txBody>
      </p:sp>
      <p:sp>
        <p:nvSpPr>
          <p:cNvPr id="3" name="Content Placeholder 2">
            <a:extLst>
              <a:ext uri="{FF2B5EF4-FFF2-40B4-BE49-F238E27FC236}">
                <a16:creationId xmlns:a16="http://schemas.microsoft.com/office/drawing/2014/main" id="{6F25F46E-10B4-643E-97F8-F3E413F4FD27}"/>
              </a:ext>
            </a:extLst>
          </p:cNvPr>
          <p:cNvSpPr txBox="1">
            <a:spLocks/>
          </p:cNvSpPr>
          <p:nvPr/>
        </p:nvSpPr>
        <p:spPr>
          <a:xfrm>
            <a:off x="445410" y="5838755"/>
            <a:ext cx="5915025" cy="2095499"/>
          </a:xfrm>
          <a:prstGeom prst="rect">
            <a:avLst/>
          </a:prstGeom>
        </p:spPr>
        <p:txBody>
          <a:bodyPr vert="horz" lIns="91440" tIns="45720" rIns="91440" bIns="45720" numCol="2"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t>NHS health checks</a:t>
            </a:r>
          </a:p>
          <a:p>
            <a:pPr algn="l"/>
            <a:r>
              <a:rPr lang="en-US" sz="1200" dirty="0"/>
              <a:t>Well Baby Clinics</a:t>
            </a:r>
          </a:p>
          <a:p>
            <a:pPr algn="l"/>
            <a:r>
              <a:rPr lang="en-US" sz="1200" dirty="0"/>
              <a:t>Childhood </a:t>
            </a:r>
            <a:r>
              <a:rPr lang="en-US" sz="1200" dirty="0" err="1"/>
              <a:t>immunisations</a:t>
            </a:r>
            <a:endParaRPr lang="en-US" sz="1200" dirty="0"/>
          </a:p>
          <a:p>
            <a:pPr algn="l"/>
            <a:r>
              <a:rPr lang="en-US" sz="1200" dirty="0"/>
              <a:t>Adult </a:t>
            </a:r>
            <a:r>
              <a:rPr lang="en-US" sz="1200" dirty="0" err="1"/>
              <a:t>immunisations</a:t>
            </a:r>
            <a:r>
              <a:rPr lang="en-US" sz="1200" dirty="0"/>
              <a:t> (including COVID and flu according to government guidelines)</a:t>
            </a:r>
          </a:p>
          <a:p>
            <a:pPr algn="l"/>
            <a:r>
              <a:rPr lang="en-US" sz="1200" dirty="0"/>
              <a:t>Cervical smear tests and female health</a:t>
            </a:r>
          </a:p>
          <a:p>
            <a:pPr algn="l"/>
            <a:r>
              <a:rPr lang="en-US" sz="1200" dirty="0"/>
              <a:t>Travel </a:t>
            </a:r>
            <a:r>
              <a:rPr lang="en-US" sz="1200" dirty="0" err="1"/>
              <a:t>immunisations</a:t>
            </a:r>
            <a:endParaRPr lang="en-US" sz="1200" dirty="0"/>
          </a:p>
          <a:p>
            <a:pPr algn="l"/>
            <a:r>
              <a:rPr lang="en-US" sz="1200" dirty="0"/>
              <a:t>Family Planning including long acting reversible contraception and emergency contraception</a:t>
            </a:r>
          </a:p>
          <a:p>
            <a:pPr algn="l"/>
            <a:endParaRPr lang="en-US" sz="1200" dirty="0"/>
          </a:p>
          <a:p>
            <a:pPr algn="l"/>
            <a:r>
              <a:rPr lang="en-US" sz="1200" dirty="0"/>
              <a:t>Minor Surgery (after consultation with a doctor)</a:t>
            </a:r>
          </a:p>
          <a:p>
            <a:pPr algn="l"/>
            <a:r>
              <a:rPr lang="en-US" sz="1200" dirty="0"/>
              <a:t>Mental Health services</a:t>
            </a:r>
          </a:p>
          <a:p>
            <a:pPr algn="l"/>
            <a:r>
              <a:rPr lang="en-US" sz="1200" dirty="0"/>
              <a:t>Physiotherapy (patients can self-refer on our website)</a:t>
            </a:r>
          </a:p>
          <a:p>
            <a:pPr algn="l"/>
            <a:r>
              <a:rPr lang="en-US" sz="1200" dirty="0"/>
              <a:t>Chronic disease management (asthma, COPD, diabetes, high blood pressure)</a:t>
            </a:r>
          </a:p>
          <a:p>
            <a:pPr algn="l"/>
            <a:r>
              <a:rPr lang="en-US" sz="1200" dirty="0"/>
              <a:t>Smoking Cessation</a:t>
            </a:r>
          </a:p>
          <a:p>
            <a:pPr algn="l"/>
            <a:r>
              <a:rPr lang="en-US" sz="1200" dirty="0"/>
              <a:t>Dietary advice</a:t>
            </a:r>
          </a:p>
          <a:p>
            <a:pPr algn="l"/>
            <a:r>
              <a:rPr lang="en-US" sz="1200" dirty="0"/>
              <a:t>Antenatal care</a:t>
            </a:r>
          </a:p>
          <a:p>
            <a:pPr algn="l"/>
            <a:endParaRPr lang="en-US" sz="1200" dirty="0"/>
          </a:p>
        </p:txBody>
      </p:sp>
      <p:sp>
        <p:nvSpPr>
          <p:cNvPr id="8" name="TextBox 7">
            <a:extLst>
              <a:ext uri="{FF2B5EF4-FFF2-40B4-BE49-F238E27FC236}">
                <a16:creationId xmlns:a16="http://schemas.microsoft.com/office/drawing/2014/main" id="{C1C1C96B-1AAE-2C9E-625B-314B1E357685}"/>
              </a:ext>
            </a:extLst>
          </p:cNvPr>
          <p:cNvSpPr txBox="1"/>
          <p:nvPr/>
        </p:nvSpPr>
        <p:spPr>
          <a:xfrm>
            <a:off x="328369" y="4755321"/>
            <a:ext cx="6529631" cy="646331"/>
          </a:xfrm>
          <a:prstGeom prst="rect">
            <a:avLst/>
          </a:prstGeom>
          <a:noFill/>
        </p:spPr>
        <p:txBody>
          <a:bodyPr wrap="square" rtlCol="0">
            <a:spAutoFit/>
          </a:bodyPr>
          <a:lstStyle/>
          <a:p>
            <a:pPr algn="ctr"/>
            <a:r>
              <a:rPr lang="en-US" sz="1200" dirty="0"/>
              <a:t>We are a friendly and dedicated healthcare team pleased to provide NHS general practice services to patients who register with our surgery. </a:t>
            </a:r>
          </a:p>
          <a:p>
            <a:pPr algn="ctr"/>
            <a:endParaRPr lang="en-GB" sz="1200" dirty="0"/>
          </a:p>
        </p:txBody>
      </p:sp>
      <p:sp>
        <p:nvSpPr>
          <p:cNvPr id="9" name="TextBox 8">
            <a:extLst>
              <a:ext uri="{FF2B5EF4-FFF2-40B4-BE49-F238E27FC236}">
                <a16:creationId xmlns:a16="http://schemas.microsoft.com/office/drawing/2014/main" id="{816E32CA-C067-0C0B-E1E1-4E382D5E856C}"/>
              </a:ext>
            </a:extLst>
          </p:cNvPr>
          <p:cNvSpPr txBox="1"/>
          <p:nvPr/>
        </p:nvSpPr>
        <p:spPr>
          <a:xfrm>
            <a:off x="328369" y="5378304"/>
            <a:ext cx="6175185" cy="461665"/>
          </a:xfrm>
          <a:prstGeom prst="rect">
            <a:avLst/>
          </a:prstGeom>
          <a:noFill/>
        </p:spPr>
        <p:txBody>
          <a:bodyPr wrap="square" rtlCol="0">
            <a:spAutoFit/>
          </a:bodyPr>
          <a:lstStyle/>
          <a:p>
            <a:pPr algn="ctr"/>
            <a:r>
              <a:rPr lang="en-US" sz="1200" b="1" dirty="0"/>
              <a:t>Services We Offer</a:t>
            </a:r>
          </a:p>
          <a:p>
            <a:pPr algn="ctr"/>
            <a:r>
              <a:rPr lang="en-US" sz="1200" dirty="0"/>
              <a:t>We offer a wide range of services within our practice including:</a:t>
            </a:r>
            <a:endParaRPr lang="en-GB" sz="1200" dirty="0"/>
          </a:p>
        </p:txBody>
      </p:sp>
      <p:sp>
        <p:nvSpPr>
          <p:cNvPr id="10" name="TextBox 9">
            <a:extLst>
              <a:ext uri="{FF2B5EF4-FFF2-40B4-BE49-F238E27FC236}">
                <a16:creationId xmlns:a16="http://schemas.microsoft.com/office/drawing/2014/main" id="{D72FC102-EA26-1D31-2A91-F95A704FCD8A}"/>
              </a:ext>
            </a:extLst>
          </p:cNvPr>
          <p:cNvSpPr txBox="1"/>
          <p:nvPr/>
        </p:nvSpPr>
        <p:spPr>
          <a:xfrm>
            <a:off x="359221" y="8338931"/>
            <a:ext cx="6170410" cy="1200329"/>
          </a:xfrm>
          <a:prstGeom prst="rect">
            <a:avLst/>
          </a:prstGeom>
          <a:noFill/>
        </p:spPr>
        <p:txBody>
          <a:bodyPr wrap="square" rtlCol="0">
            <a:spAutoFit/>
          </a:bodyPr>
          <a:lstStyle/>
          <a:p>
            <a:pPr marL="0" indent="0" algn="ctr">
              <a:buNone/>
            </a:pPr>
            <a:r>
              <a:rPr lang="en-US" sz="1200" b="1" dirty="0"/>
              <a:t>NHS Health Checks</a:t>
            </a:r>
          </a:p>
          <a:p>
            <a:pPr marL="0" indent="0" algn="ctr">
              <a:buNone/>
            </a:pPr>
            <a:r>
              <a:rPr lang="en-US" sz="1200" dirty="0"/>
              <a:t>We offer health checks as follows:</a:t>
            </a:r>
          </a:p>
          <a:p>
            <a:pPr algn="ctr"/>
            <a:r>
              <a:rPr lang="en-US" sz="1200" dirty="0"/>
              <a:t>New patients – as soon as you register with us</a:t>
            </a:r>
          </a:p>
          <a:p>
            <a:pPr algn="ctr"/>
            <a:r>
              <a:rPr lang="en-US" sz="1200" dirty="0"/>
              <a:t>Over 40’s – every 3 years (if you haven’t been seen for another reason</a:t>
            </a:r>
          </a:p>
          <a:p>
            <a:pPr algn="ctr"/>
            <a:r>
              <a:rPr lang="en-US" sz="1200" dirty="0"/>
              <a:t>Over 75’s – annual (unless being seen regularly)</a:t>
            </a:r>
          </a:p>
          <a:p>
            <a:pPr algn="ctr"/>
            <a:endParaRPr lang="en-GB" sz="1200" dirty="0"/>
          </a:p>
        </p:txBody>
      </p:sp>
      <p:sp>
        <p:nvSpPr>
          <p:cNvPr id="11" name="TextBox 10">
            <a:extLst>
              <a:ext uri="{FF2B5EF4-FFF2-40B4-BE49-F238E27FC236}">
                <a16:creationId xmlns:a16="http://schemas.microsoft.com/office/drawing/2014/main" id="{AA3613B0-8FC9-1D55-126C-7FF98C69B7B0}"/>
              </a:ext>
            </a:extLst>
          </p:cNvPr>
          <p:cNvSpPr txBox="1"/>
          <p:nvPr/>
        </p:nvSpPr>
        <p:spPr>
          <a:xfrm>
            <a:off x="5346700" y="9627393"/>
            <a:ext cx="1511300" cy="276999"/>
          </a:xfrm>
          <a:prstGeom prst="rect">
            <a:avLst/>
          </a:prstGeom>
          <a:noFill/>
        </p:spPr>
        <p:txBody>
          <a:bodyPr wrap="square" rtlCol="0">
            <a:spAutoFit/>
          </a:bodyPr>
          <a:lstStyle/>
          <a:p>
            <a:r>
              <a:rPr lang="en-US" sz="1200" dirty="0">
                <a:solidFill>
                  <a:schemeClr val="bg1"/>
                </a:solidFill>
              </a:rPr>
              <a:t>Updated Feb 2026</a:t>
            </a:r>
            <a:endParaRPr lang="en-GB" sz="1200" dirty="0">
              <a:solidFill>
                <a:schemeClr val="bg1"/>
              </a:solidFill>
            </a:endParaRPr>
          </a:p>
        </p:txBody>
      </p:sp>
    </p:spTree>
    <p:extLst>
      <p:ext uri="{BB962C8B-B14F-4D97-AF65-F5344CB8AC3E}">
        <p14:creationId xmlns:p14="http://schemas.microsoft.com/office/powerpoint/2010/main" val="124254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855E5E-6791-8416-5FED-4E1D669FAD73}"/>
              </a:ext>
            </a:extLst>
          </p:cNvPr>
          <p:cNvSpPr/>
          <p:nvPr/>
        </p:nvSpPr>
        <p:spPr>
          <a:xfrm>
            <a:off x="0" y="1"/>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6FEB6F76-1186-90FA-9BC1-35C95A0F1A2A}"/>
              </a:ext>
            </a:extLst>
          </p:cNvPr>
          <p:cNvSpPr/>
          <p:nvPr/>
        </p:nvSpPr>
        <p:spPr>
          <a:xfrm>
            <a:off x="0" y="9627393"/>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0" name="TextBox 19">
            <a:extLst>
              <a:ext uri="{FF2B5EF4-FFF2-40B4-BE49-F238E27FC236}">
                <a16:creationId xmlns:a16="http://schemas.microsoft.com/office/drawing/2014/main" id="{40719EAA-A09C-2C97-3939-6669339D15E0}"/>
              </a:ext>
            </a:extLst>
          </p:cNvPr>
          <p:cNvSpPr txBox="1"/>
          <p:nvPr/>
        </p:nvSpPr>
        <p:spPr>
          <a:xfrm>
            <a:off x="233429" y="448988"/>
            <a:ext cx="6445667" cy="1446550"/>
          </a:xfrm>
          <a:prstGeom prst="rect">
            <a:avLst/>
          </a:prstGeom>
          <a:noFill/>
        </p:spPr>
        <p:txBody>
          <a:bodyPr wrap="square" rtlCol="0">
            <a:spAutoFit/>
          </a:bodyPr>
          <a:lstStyle/>
          <a:p>
            <a:r>
              <a:rPr lang="en-US" sz="1600" b="1" dirty="0"/>
              <a:t>Practice Team</a:t>
            </a:r>
          </a:p>
          <a:p>
            <a:endParaRPr lang="en-US" sz="1200" b="1" dirty="0"/>
          </a:p>
          <a:p>
            <a:r>
              <a:rPr lang="en-US" sz="1200" b="1" dirty="0"/>
              <a:t>GP Partners:</a:t>
            </a:r>
          </a:p>
          <a:p>
            <a:r>
              <a:rPr lang="en-US" sz="1200" b="1" dirty="0"/>
              <a:t>Dr Matilda </a:t>
            </a:r>
            <a:r>
              <a:rPr lang="en-US" sz="1200" b="1" dirty="0" err="1"/>
              <a:t>Rice-Jones</a:t>
            </a:r>
            <a:r>
              <a:rPr lang="en-US" sz="1200" b="1" dirty="0"/>
              <a:t> </a:t>
            </a:r>
            <a:r>
              <a:rPr lang="en-US" sz="1200" dirty="0"/>
              <a:t>MB </a:t>
            </a:r>
            <a:r>
              <a:rPr lang="en-US" sz="1200" dirty="0" err="1"/>
              <a:t>BCh</a:t>
            </a:r>
            <a:r>
              <a:rPr lang="en-US" sz="1200" dirty="0"/>
              <a:t> (Wales 1991) MRCGP DCH DRCOG</a:t>
            </a:r>
          </a:p>
          <a:p>
            <a:r>
              <a:rPr lang="en-GB" sz="1200" b="1" dirty="0"/>
              <a:t>Dr Alireza </a:t>
            </a:r>
            <a:r>
              <a:rPr lang="en-GB" sz="1200" b="1" dirty="0" err="1"/>
              <a:t>Salehzadeh</a:t>
            </a:r>
            <a:r>
              <a:rPr lang="en-GB" sz="1200" dirty="0"/>
              <a:t> MBChB (Liverpool 2009) BSc MRCGP DRCOG</a:t>
            </a:r>
          </a:p>
          <a:p>
            <a:r>
              <a:rPr lang="en-GB" sz="1200" b="1" dirty="0"/>
              <a:t>Dr Maria-Jose Medoza Perez </a:t>
            </a:r>
            <a:r>
              <a:rPr lang="en-GB" sz="1200" dirty="0"/>
              <a:t>MB </a:t>
            </a:r>
            <a:r>
              <a:rPr lang="en-GB" sz="1200" dirty="0" err="1"/>
              <a:t>Bchir</a:t>
            </a:r>
            <a:r>
              <a:rPr lang="en-GB" sz="1200" dirty="0"/>
              <a:t> (Malaga 2006) MRCGP</a:t>
            </a:r>
            <a:endParaRPr lang="en-GB" sz="1200" b="1" dirty="0"/>
          </a:p>
          <a:p>
            <a:r>
              <a:rPr lang="en-GB" sz="1200" b="1" dirty="0"/>
              <a:t>Dr Olivia Powles </a:t>
            </a:r>
            <a:r>
              <a:rPr lang="en-GB" sz="1200" dirty="0"/>
              <a:t>BM (Southampton 2010) MRCGP BSc DRCOG DFSRH </a:t>
            </a:r>
          </a:p>
        </p:txBody>
      </p:sp>
      <p:sp>
        <p:nvSpPr>
          <p:cNvPr id="7" name="TextBox 6">
            <a:extLst>
              <a:ext uri="{FF2B5EF4-FFF2-40B4-BE49-F238E27FC236}">
                <a16:creationId xmlns:a16="http://schemas.microsoft.com/office/drawing/2014/main" id="{220E7A3D-6004-44D7-2435-D138D9E6B788}"/>
              </a:ext>
            </a:extLst>
          </p:cNvPr>
          <p:cNvSpPr txBox="1"/>
          <p:nvPr/>
        </p:nvSpPr>
        <p:spPr>
          <a:xfrm>
            <a:off x="233429" y="2130641"/>
            <a:ext cx="5152387" cy="1754326"/>
          </a:xfrm>
          <a:prstGeom prst="rect">
            <a:avLst/>
          </a:prstGeom>
          <a:noFill/>
        </p:spPr>
        <p:txBody>
          <a:bodyPr wrap="square" rtlCol="0">
            <a:spAutoFit/>
          </a:bodyPr>
          <a:lstStyle/>
          <a:p>
            <a:r>
              <a:rPr lang="en-GB" sz="1200" b="1" dirty="0"/>
              <a:t>GPs:</a:t>
            </a:r>
            <a:endParaRPr lang="en-GB" sz="1200" b="1" dirty="0">
              <a:solidFill>
                <a:schemeClr val="accent6"/>
              </a:solidFill>
            </a:endParaRPr>
          </a:p>
          <a:p>
            <a:pPr>
              <a:buNone/>
            </a:pPr>
            <a:r>
              <a:rPr lang="en-GB" sz="1200" b="1" dirty="0"/>
              <a:t>Dr Rachel </a:t>
            </a:r>
            <a:r>
              <a:rPr lang="en-GB" sz="1200" b="1" dirty="0" err="1"/>
              <a:t>Woolrych</a:t>
            </a:r>
            <a:r>
              <a:rPr lang="en-GB" sz="1200" b="1" dirty="0"/>
              <a:t> </a:t>
            </a:r>
            <a:r>
              <a:rPr lang="en-GB" sz="1200" kern="100" dirty="0" err="1">
                <a:effectLst/>
                <a:ea typeface="Times New Roman" panose="02020603050405020304" pitchFamily="18" charset="0"/>
                <a:cs typeface="Times New Roman" panose="02020603050405020304" pitchFamily="18" charset="0"/>
              </a:rPr>
              <a:t>MBBChir</a:t>
            </a:r>
            <a:r>
              <a:rPr lang="en-GB" sz="1200" kern="100" dirty="0">
                <a:ea typeface="Times New Roman" panose="02020603050405020304" pitchFamily="18" charset="0"/>
                <a:cs typeface="Times New Roman" panose="02020603050405020304" pitchFamily="18" charset="0"/>
              </a:rPr>
              <a:t> (Cambridge 1994) BA </a:t>
            </a:r>
            <a:r>
              <a:rPr lang="en-GB" sz="1200" kern="100" dirty="0">
                <a:effectLst/>
                <a:ea typeface="Times New Roman" panose="02020603050405020304" pitchFamily="18" charset="0"/>
                <a:cs typeface="Times New Roman" panose="02020603050405020304" pitchFamily="18" charset="0"/>
              </a:rPr>
              <a:t>MRCGP DRCOG DFFP</a:t>
            </a:r>
            <a:endParaRPr lang="en-GB" sz="1200" b="1" dirty="0"/>
          </a:p>
          <a:p>
            <a:r>
              <a:rPr lang="en-GB" sz="1200" b="1" dirty="0"/>
              <a:t>Dr John Shaw </a:t>
            </a:r>
            <a:r>
              <a:rPr lang="en-GB" sz="1200" dirty="0">
                <a:solidFill>
                  <a:srgbClr val="000000"/>
                </a:solidFill>
                <a:effectLst/>
                <a:ea typeface="Times New Roman" panose="02020603050405020304" pitchFamily="18" charset="0"/>
                <a:cs typeface="Aptos" panose="020B0004020202020204" pitchFamily="34" charset="0"/>
              </a:rPr>
              <a:t>MBBS (London 2007) Specialist in General Practice PhD</a:t>
            </a:r>
            <a:endParaRPr lang="en-GB" sz="1200" b="1" dirty="0"/>
          </a:p>
          <a:p>
            <a:r>
              <a:rPr lang="en-GB" sz="1200" b="1" dirty="0"/>
              <a:t>Dr Jessica Ignatius </a:t>
            </a:r>
            <a:r>
              <a:rPr lang="en-GB" sz="1200" dirty="0"/>
              <a:t>MBBS (KCL 2016) BSc MRCGP</a:t>
            </a:r>
          </a:p>
          <a:p>
            <a:r>
              <a:rPr lang="en-GB" sz="1200" b="1" dirty="0"/>
              <a:t>Dr Gemma </a:t>
            </a:r>
            <a:r>
              <a:rPr lang="en-GB" sz="1200" b="1" dirty="0" err="1"/>
              <a:t>Mucgovan</a:t>
            </a:r>
            <a:r>
              <a:rPr lang="en-GB" sz="1200" b="1" dirty="0"/>
              <a:t> </a:t>
            </a:r>
            <a:r>
              <a:rPr lang="en-GB" sz="1200" dirty="0"/>
              <a:t>MBBS (KCL 2012) BSc MRCGP</a:t>
            </a:r>
            <a:endParaRPr lang="en-GB" sz="1200" b="1" dirty="0"/>
          </a:p>
          <a:p>
            <a:r>
              <a:rPr lang="en-GB" sz="1200" b="1" dirty="0"/>
              <a:t>Dr Phoebe Cook </a:t>
            </a:r>
            <a:r>
              <a:rPr lang="en-GB" sz="1200" dirty="0"/>
              <a:t>MBBS (STG 2013) BSc MRCGP</a:t>
            </a:r>
          </a:p>
          <a:p>
            <a:endParaRPr lang="en-GB" sz="1200" b="1" dirty="0"/>
          </a:p>
          <a:p>
            <a:r>
              <a:rPr lang="en-GB" sz="1200" b="1" dirty="0"/>
              <a:t>GP Registrar : Dr Millie Edwards</a:t>
            </a:r>
          </a:p>
          <a:p>
            <a:r>
              <a:rPr lang="en-GB" sz="1200" b="1" dirty="0"/>
              <a:t>Foundation Year 2 Doctors: </a:t>
            </a:r>
            <a:r>
              <a:rPr lang="en-GB" sz="1200" dirty="0"/>
              <a:t>Placed with us on a rotation basis</a:t>
            </a:r>
          </a:p>
        </p:txBody>
      </p:sp>
      <p:sp>
        <p:nvSpPr>
          <p:cNvPr id="8" name="TextBox 7">
            <a:extLst>
              <a:ext uri="{FF2B5EF4-FFF2-40B4-BE49-F238E27FC236}">
                <a16:creationId xmlns:a16="http://schemas.microsoft.com/office/drawing/2014/main" id="{ACB2D06F-8968-3E1B-94A1-7027A4DC24AD}"/>
              </a:ext>
            </a:extLst>
          </p:cNvPr>
          <p:cNvSpPr txBox="1"/>
          <p:nvPr/>
        </p:nvSpPr>
        <p:spPr>
          <a:xfrm>
            <a:off x="5175504" y="2428019"/>
            <a:ext cx="1306072" cy="1015663"/>
          </a:xfrm>
          <a:prstGeom prst="rect">
            <a:avLst/>
          </a:prstGeom>
          <a:noFill/>
        </p:spPr>
        <p:txBody>
          <a:bodyPr wrap="square" rtlCol="0">
            <a:spAutoFit/>
          </a:bodyPr>
          <a:lstStyle/>
          <a:p>
            <a:endParaRPr lang="en-GB" sz="1200" dirty="0"/>
          </a:p>
          <a:p>
            <a:endParaRPr lang="en-GB" sz="1200" dirty="0"/>
          </a:p>
          <a:p>
            <a:endParaRPr lang="en-GB" sz="1200" dirty="0"/>
          </a:p>
          <a:p>
            <a:endParaRPr lang="en-GB" sz="1200" dirty="0"/>
          </a:p>
          <a:p>
            <a:endParaRPr lang="en-GB" sz="1200" dirty="0"/>
          </a:p>
        </p:txBody>
      </p:sp>
      <p:sp>
        <p:nvSpPr>
          <p:cNvPr id="2" name="Title 1">
            <a:extLst>
              <a:ext uri="{FF2B5EF4-FFF2-40B4-BE49-F238E27FC236}">
                <a16:creationId xmlns:a16="http://schemas.microsoft.com/office/drawing/2014/main" id="{E10319DD-BA35-31AD-3E4F-B6D3892FA976}"/>
              </a:ext>
            </a:extLst>
          </p:cNvPr>
          <p:cNvSpPr>
            <a:spLocks noGrp="1"/>
          </p:cNvSpPr>
          <p:nvPr>
            <p:ph type="title"/>
          </p:nvPr>
        </p:nvSpPr>
        <p:spPr>
          <a:xfrm>
            <a:off x="233429" y="6430589"/>
            <a:ext cx="3079899" cy="2719013"/>
          </a:xfrm>
        </p:spPr>
        <p:txBody>
          <a:bodyPr anchor="t">
            <a:noAutofit/>
          </a:bodyPr>
          <a:lstStyle/>
          <a:p>
            <a:pPr>
              <a:lnSpc>
                <a:spcPct val="100000"/>
              </a:lnSpc>
            </a:pPr>
            <a:r>
              <a:rPr lang="en-US" sz="1400" b="1" dirty="0">
                <a:latin typeface="+mn-lt"/>
              </a:rPr>
              <a:t>Registering with us</a:t>
            </a:r>
            <a:br>
              <a:rPr lang="en-US" sz="1200" dirty="0">
                <a:latin typeface="+mn-lt"/>
              </a:rPr>
            </a:br>
            <a:r>
              <a:rPr lang="en-US" sz="1200" dirty="0">
                <a:latin typeface="+mn-lt"/>
              </a:rPr>
              <a:t>Anyone living within our practice area </a:t>
            </a:r>
            <a:br>
              <a:rPr lang="en-US" sz="1200" dirty="0">
                <a:latin typeface="+mn-lt"/>
              </a:rPr>
            </a:br>
            <a:r>
              <a:rPr lang="en-US" sz="1200" dirty="0">
                <a:latin typeface="+mn-lt"/>
              </a:rPr>
              <a:t>(see map) is welcome to register with </a:t>
            </a:r>
            <a:br>
              <a:rPr lang="en-US" sz="1200" dirty="0">
                <a:latin typeface="+mn-lt"/>
              </a:rPr>
            </a:br>
            <a:r>
              <a:rPr lang="en-US" sz="1200" dirty="0">
                <a:latin typeface="+mn-lt"/>
              </a:rPr>
              <a:t>us. Please visit our website to register </a:t>
            </a:r>
            <a:br>
              <a:rPr lang="en-US" sz="1200" dirty="0">
                <a:latin typeface="+mn-lt"/>
              </a:rPr>
            </a:br>
            <a:r>
              <a:rPr lang="en-US" sz="1200" dirty="0">
                <a:latin typeface="+mn-lt"/>
              </a:rPr>
              <a:t>online or talk to reception who will </a:t>
            </a:r>
            <a:br>
              <a:rPr lang="en-US" sz="1200" dirty="0">
                <a:latin typeface="+mn-lt"/>
              </a:rPr>
            </a:br>
            <a:r>
              <a:rPr lang="en-US" sz="1200" dirty="0">
                <a:latin typeface="+mn-lt"/>
              </a:rPr>
              <a:t>be able to assist you. </a:t>
            </a:r>
            <a:br>
              <a:rPr lang="en-US" sz="1200" dirty="0">
                <a:latin typeface="+mn-lt"/>
              </a:rPr>
            </a:br>
            <a:br>
              <a:rPr lang="en-US" sz="1200" dirty="0">
                <a:latin typeface="+mn-lt"/>
              </a:rPr>
            </a:br>
            <a:r>
              <a:rPr lang="en-US" sz="1400" b="1" dirty="0">
                <a:latin typeface="+mn-lt"/>
              </a:rPr>
              <a:t>Home Visits</a:t>
            </a:r>
            <a:br>
              <a:rPr lang="en-US" sz="1200" b="1" dirty="0">
                <a:latin typeface="+mn-lt"/>
              </a:rPr>
            </a:br>
            <a:r>
              <a:rPr lang="en-US" sz="1200" dirty="0">
                <a:latin typeface="+mn-lt"/>
              </a:rPr>
              <a:t>We have disabled access (ground floor clinical rooms and a lift for first floor clinical rooms) and can isolate patients who are infectious, so please come to the surgery whenever possible. GPs will visit anyone who is housebound and unable to get to the surgery. Please call reception before 10am if possible to request a visit.</a:t>
            </a:r>
            <a:br>
              <a:rPr lang="en-US" sz="1200" dirty="0">
                <a:latin typeface="+mn-lt"/>
              </a:rPr>
            </a:br>
            <a:br>
              <a:rPr lang="en-US" sz="1200" dirty="0">
                <a:latin typeface="+mn-lt"/>
              </a:rPr>
            </a:br>
            <a:br>
              <a:rPr lang="en-US" sz="1600" dirty="0">
                <a:latin typeface="+mn-lt"/>
              </a:rPr>
            </a:br>
            <a:endParaRPr lang="en-GB" sz="1200" b="1" dirty="0">
              <a:latin typeface="+mn-lt"/>
            </a:endParaRPr>
          </a:p>
        </p:txBody>
      </p:sp>
      <p:pic>
        <p:nvPicPr>
          <p:cNvPr id="3" name="Picture 2">
            <a:extLst>
              <a:ext uri="{FF2B5EF4-FFF2-40B4-BE49-F238E27FC236}">
                <a16:creationId xmlns:a16="http://schemas.microsoft.com/office/drawing/2014/main" id="{E9B460E6-31D3-7963-C0AF-5351A7F17533}"/>
              </a:ext>
            </a:extLst>
          </p:cNvPr>
          <p:cNvPicPr>
            <a:picLocks noChangeAspect="1"/>
          </p:cNvPicPr>
          <p:nvPr/>
        </p:nvPicPr>
        <p:blipFill>
          <a:blip r:embed="rId2"/>
          <a:stretch>
            <a:fillRect/>
          </a:stretch>
        </p:blipFill>
        <p:spPr>
          <a:xfrm>
            <a:off x="3387469" y="6597289"/>
            <a:ext cx="3094107" cy="2552313"/>
          </a:xfrm>
          <a:prstGeom prst="rect">
            <a:avLst/>
          </a:prstGeom>
        </p:spPr>
      </p:pic>
      <p:sp>
        <p:nvSpPr>
          <p:cNvPr id="5" name="TextBox 4">
            <a:extLst>
              <a:ext uri="{FF2B5EF4-FFF2-40B4-BE49-F238E27FC236}">
                <a16:creationId xmlns:a16="http://schemas.microsoft.com/office/drawing/2014/main" id="{1308E8E5-7FE5-65D2-3EF0-60318F35C9A1}"/>
              </a:ext>
            </a:extLst>
          </p:cNvPr>
          <p:cNvSpPr txBox="1"/>
          <p:nvPr/>
        </p:nvSpPr>
        <p:spPr>
          <a:xfrm>
            <a:off x="236481" y="4304736"/>
            <a:ext cx="2957827" cy="1938992"/>
          </a:xfrm>
          <a:prstGeom prst="rect">
            <a:avLst/>
          </a:prstGeom>
          <a:noFill/>
        </p:spPr>
        <p:txBody>
          <a:bodyPr wrap="square" numCol="1" rtlCol="0">
            <a:spAutoFit/>
          </a:bodyPr>
          <a:lstStyle/>
          <a:p>
            <a:r>
              <a:rPr lang="en-GB" sz="1200" b="1" dirty="0"/>
              <a:t>Nurses: </a:t>
            </a:r>
            <a:r>
              <a:rPr lang="en-GB" sz="1200" dirty="0"/>
              <a:t>Asha Wyld, Thabliha Nuha (currently on mat leave) </a:t>
            </a:r>
          </a:p>
          <a:p>
            <a:endParaRPr lang="en-GB" sz="1200" dirty="0"/>
          </a:p>
          <a:p>
            <a:r>
              <a:rPr lang="en-GB" sz="1200" b="1" dirty="0"/>
              <a:t>Healthcare Assistant: J</a:t>
            </a:r>
            <a:r>
              <a:rPr lang="en-GB" sz="1200" dirty="0"/>
              <a:t>ulie Billington</a:t>
            </a:r>
          </a:p>
          <a:p>
            <a:endParaRPr lang="en-GB" sz="1200" dirty="0"/>
          </a:p>
          <a:p>
            <a:r>
              <a:rPr lang="en-US" sz="1200" b="1" dirty="0"/>
              <a:t>GP Assistants:</a:t>
            </a:r>
          </a:p>
          <a:p>
            <a:r>
              <a:rPr lang="en-US" sz="1200" dirty="0"/>
              <a:t>Wendy Parker</a:t>
            </a:r>
          </a:p>
          <a:p>
            <a:r>
              <a:rPr lang="en-US" sz="1200" dirty="0"/>
              <a:t>Abdul Saleh</a:t>
            </a:r>
          </a:p>
          <a:p>
            <a:r>
              <a:rPr lang="en-US" sz="1200" dirty="0"/>
              <a:t>Sariah Elsayed</a:t>
            </a:r>
            <a:endParaRPr lang="en-GB" sz="1200" dirty="0"/>
          </a:p>
          <a:p>
            <a:endParaRPr lang="en-GB" sz="1200" dirty="0"/>
          </a:p>
        </p:txBody>
      </p:sp>
      <p:sp>
        <p:nvSpPr>
          <p:cNvPr id="12" name="TextBox 11">
            <a:extLst>
              <a:ext uri="{FF2B5EF4-FFF2-40B4-BE49-F238E27FC236}">
                <a16:creationId xmlns:a16="http://schemas.microsoft.com/office/drawing/2014/main" id="{A5B108CA-CCC2-B149-B4DF-594E33917C7B}"/>
              </a:ext>
            </a:extLst>
          </p:cNvPr>
          <p:cNvSpPr txBox="1"/>
          <p:nvPr/>
        </p:nvSpPr>
        <p:spPr>
          <a:xfrm>
            <a:off x="3194308" y="4252702"/>
            <a:ext cx="3372616" cy="2308324"/>
          </a:xfrm>
          <a:prstGeom prst="rect">
            <a:avLst/>
          </a:prstGeom>
          <a:noFill/>
        </p:spPr>
        <p:txBody>
          <a:bodyPr wrap="square" rtlCol="0">
            <a:spAutoFit/>
          </a:bodyPr>
          <a:lstStyle/>
          <a:p>
            <a:r>
              <a:rPr lang="en-GB" sz="1200" b="1" dirty="0"/>
              <a:t>Senior Administrators: </a:t>
            </a:r>
          </a:p>
          <a:p>
            <a:r>
              <a:rPr lang="en-GB" sz="1200" dirty="0"/>
              <a:t>Rebecca Slade and Emma Slade</a:t>
            </a:r>
          </a:p>
          <a:p>
            <a:endParaRPr lang="en-GB" sz="1200" dirty="0"/>
          </a:p>
          <a:p>
            <a:r>
              <a:rPr lang="en-GB" sz="1200" b="1" dirty="0"/>
              <a:t>Reception Manager: </a:t>
            </a:r>
          </a:p>
          <a:p>
            <a:r>
              <a:rPr lang="en-GB" sz="1200" dirty="0"/>
              <a:t>Caren Jaramillo </a:t>
            </a:r>
          </a:p>
          <a:p>
            <a:endParaRPr lang="en-GB" sz="1200" dirty="0"/>
          </a:p>
          <a:p>
            <a:r>
              <a:rPr lang="en-US" sz="1200" b="1" dirty="0"/>
              <a:t>Reception Staff:</a:t>
            </a:r>
          </a:p>
          <a:p>
            <a:r>
              <a:rPr lang="en-US" sz="1200" dirty="0"/>
              <a:t>Sonia, Dawn, Maria, Dana, Dorota, Heidi, Julie</a:t>
            </a:r>
          </a:p>
          <a:p>
            <a:endParaRPr lang="en-US" sz="1200" dirty="0"/>
          </a:p>
          <a:p>
            <a:r>
              <a:rPr lang="en-US" sz="1200" b="1" dirty="0"/>
              <a:t>Care Co-Ordinator:</a:t>
            </a:r>
          </a:p>
          <a:p>
            <a:r>
              <a:rPr lang="en-US" sz="1200" dirty="0"/>
              <a:t>Sophie </a:t>
            </a:r>
            <a:r>
              <a:rPr lang="en-US" sz="1200" dirty="0" err="1"/>
              <a:t>Handsaker</a:t>
            </a:r>
            <a:endParaRPr lang="en-US" sz="1200" dirty="0"/>
          </a:p>
          <a:p>
            <a:endParaRPr lang="en-GB" sz="1200" dirty="0"/>
          </a:p>
        </p:txBody>
      </p:sp>
    </p:spTree>
    <p:extLst>
      <p:ext uri="{BB962C8B-B14F-4D97-AF65-F5344CB8AC3E}">
        <p14:creationId xmlns:p14="http://schemas.microsoft.com/office/powerpoint/2010/main" val="157605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11F41B-F3F3-3D1A-D7D8-994453E4FA4A}"/>
              </a:ext>
            </a:extLst>
          </p:cNvPr>
          <p:cNvSpPr/>
          <p:nvPr/>
        </p:nvSpPr>
        <p:spPr>
          <a:xfrm>
            <a:off x="0" y="1"/>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3B7B4035-9A65-FDC0-7C33-BC0922D30AE5}"/>
              </a:ext>
            </a:extLst>
          </p:cNvPr>
          <p:cNvSpPr/>
          <p:nvPr/>
        </p:nvSpPr>
        <p:spPr>
          <a:xfrm>
            <a:off x="0" y="9627393"/>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Title 1">
            <a:extLst>
              <a:ext uri="{FF2B5EF4-FFF2-40B4-BE49-F238E27FC236}">
                <a16:creationId xmlns:a16="http://schemas.microsoft.com/office/drawing/2014/main" id="{9489A062-8E54-27AA-1CF9-F20E4DD5AEFE}"/>
              </a:ext>
            </a:extLst>
          </p:cNvPr>
          <p:cNvSpPr txBox="1">
            <a:spLocks/>
          </p:cNvSpPr>
          <p:nvPr/>
        </p:nvSpPr>
        <p:spPr>
          <a:xfrm>
            <a:off x="182493" y="292100"/>
            <a:ext cx="6493013" cy="912183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00" b="1" dirty="0"/>
              <a:t>Appointments</a:t>
            </a:r>
            <a:br>
              <a:rPr lang="en-US" sz="1600" b="1" dirty="0"/>
            </a:br>
            <a:r>
              <a:rPr lang="en-US" sz="1200" dirty="0"/>
              <a:t>All appointments are 15 minutes long and are available from 8.30am – 5.30pm, with some extended early and late hours. Appointments are delivered face-to-face or on the telephone. Please contact reception if you need to request or change the appointment type. </a:t>
            </a:r>
            <a:br>
              <a:rPr lang="en-US" sz="1200" dirty="0"/>
            </a:br>
            <a:br>
              <a:rPr lang="en-US" sz="1200" dirty="0"/>
            </a:br>
            <a:r>
              <a:rPr lang="en-US" sz="1200" dirty="0"/>
              <a:t>Please note that all telephone calls are recorded in the interest of patient safety and for training purposes.</a:t>
            </a:r>
            <a:br>
              <a:rPr lang="en-US" sz="1200" dirty="0"/>
            </a:br>
            <a:br>
              <a:rPr lang="en-US" sz="1200" dirty="0"/>
            </a:br>
            <a:r>
              <a:rPr lang="en-US" sz="1400" b="1" dirty="0"/>
              <a:t>Booking an appointment</a:t>
            </a:r>
            <a:br>
              <a:rPr lang="en-US" sz="1200" dirty="0"/>
            </a:br>
            <a:r>
              <a:rPr lang="en-US" sz="1200" dirty="0"/>
              <a:t>All appointments are booked through our website through our Rapid Health system, with the exception of:</a:t>
            </a:r>
          </a:p>
          <a:p>
            <a:pPr marL="285750" indent="-285750">
              <a:buFont typeface="Arial" panose="020B0604020202020204" pitchFamily="34" charset="0"/>
              <a:buChar char="•"/>
            </a:pPr>
            <a:r>
              <a:rPr lang="en-US" sz="1200" dirty="0"/>
              <a:t>Routine practice nurse appointment</a:t>
            </a:r>
          </a:p>
          <a:p>
            <a:pPr marL="285750" indent="-285750">
              <a:buFont typeface="Arial" panose="020B0604020202020204" pitchFamily="34" charset="0"/>
              <a:buChar char="•"/>
            </a:pPr>
            <a:r>
              <a:rPr lang="en-US" sz="1200" dirty="0"/>
              <a:t>Annual review with a nurse (e.g. asthma, COPD, Diabetes, Blood Pressure)</a:t>
            </a:r>
          </a:p>
          <a:p>
            <a:pPr marL="285750" indent="-285750">
              <a:buFont typeface="Arial" panose="020B0604020202020204" pitchFamily="34" charset="0"/>
              <a:buChar char="•"/>
            </a:pPr>
            <a:r>
              <a:rPr lang="en-US" sz="1200" dirty="0"/>
              <a:t>Home visits</a:t>
            </a:r>
          </a:p>
          <a:p>
            <a:pPr marL="285750" indent="-285750">
              <a:buFont typeface="Arial" panose="020B0604020202020204" pitchFamily="34" charset="0"/>
              <a:buChar char="•"/>
            </a:pPr>
            <a:r>
              <a:rPr lang="en-US" sz="1200" dirty="0"/>
              <a:t>Palliative care patients</a:t>
            </a:r>
            <a:endParaRPr lang="en-GB" sz="1200" dirty="0"/>
          </a:p>
          <a:p>
            <a:r>
              <a:rPr lang="en-GB" sz="1200" dirty="0"/>
              <a:t>Please call reception to book the appointments above on 0208 748 7398.</a:t>
            </a:r>
          </a:p>
          <a:p>
            <a:endParaRPr lang="en-GB" sz="1200" dirty="0"/>
          </a:p>
          <a:p>
            <a:r>
              <a:rPr lang="en-GB" sz="1200" dirty="0"/>
              <a:t>For all other appointment requests, please visit our website </a:t>
            </a:r>
            <a:r>
              <a:rPr lang="en-GB" sz="1200" dirty="0">
                <a:hlinkClick r:id="rId2"/>
              </a:rPr>
              <a:t>www.gleberoadsurgery.co.uk</a:t>
            </a:r>
            <a:r>
              <a:rPr lang="en-GB" sz="1200" dirty="0"/>
              <a:t> and select the ‘Appointments’ tab on the home page. You will then be asked a series of questions which allows us to triage the urgency of your request and will allow you to book an appointment at a convenient time with a doctor of your choice (depending on availability). </a:t>
            </a:r>
          </a:p>
          <a:p>
            <a:endParaRPr lang="en-GB" sz="1200" dirty="0"/>
          </a:p>
          <a:p>
            <a:r>
              <a:rPr lang="en-GB" sz="1400" b="1" dirty="0">
                <a:solidFill>
                  <a:srgbClr val="212B32"/>
                </a:solidFill>
                <a:latin typeface="+mn-lt"/>
              </a:rPr>
              <a:t>Phlebotomy</a:t>
            </a:r>
            <a:br>
              <a:rPr lang="en-GB" sz="1200" dirty="0">
                <a:solidFill>
                  <a:srgbClr val="212B32"/>
                </a:solidFill>
                <a:latin typeface="+mn-lt"/>
              </a:rPr>
            </a:br>
            <a:r>
              <a:rPr lang="en-GB" sz="1200" dirty="0">
                <a:solidFill>
                  <a:srgbClr val="212B32"/>
                </a:solidFill>
                <a:latin typeface="+mn-lt"/>
              </a:rPr>
              <a:t>Routine blood tests are taken in the morning by appointment only. </a:t>
            </a:r>
            <a:br>
              <a:rPr lang="en-US" sz="1200" b="1" dirty="0">
                <a:latin typeface="+mn-lt"/>
              </a:rPr>
            </a:br>
            <a:br>
              <a:rPr lang="en-US" sz="1200" b="1" dirty="0">
                <a:latin typeface="+mn-lt"/>
              </a:rPr>
            </a:br>
            <a:r>
              <a:rPr lang="en-US" sz="1400" b="1" dirty="0">
                <a:latin typeface="+mn-lt"/>
              </a:rPr>
              <a:t>Test Results</a:t>
            </a:r>
            <a:br>
              <a:rPr lang="en-US" sz="1200" b="1" dirty="0">
                <a:latin typeface="+mn-lt"/>
              </a:rPr>
            </a:br>
            <a:r>
              <a:rPr lang="en-US" sz="1200" dirty="0">
                <a:latin typeface="+mn-lt"/>
              </a:rPr>
              <a:t>Test results are available on the NHS app once they have been reviewed by a doctor usually after one week. The app is available from the </a:t>
            </a:r>
            <a:r>
              <a:rPr lang="en-US" sz="1200" dirty="0">
                <a:latin typeface="+mn-lt"/>
                <a:hlinkClick r:id="rId3"/>
              </a:rPr>
              <a:t>Google Play Store </a:t>
            </a:r>
            <a:r>
              <a:rPr lang="en-US" sz="1200" dirty="0">
                <a:latin typeface="+mn-lt"/>
              </a:rPr>
              <a:t>or </a:t>
            </a:r>
            <a:r>
              <a:rPr lang="en-US" sz="1200" dirty="0">
                <a:latin typeface="+mn-lt"/>
                <a:hlinkClick r:id="rId4"/>
              </a:rPr>
              <a:t>Apple App Store</a:t>
            </a:r>
            <a:r>
              <a:rPr lang="en-US" sz="1200" dirty="0">
                <a:latin typeface="+mn-lt"/>
              </a:rPr>
              <a:t> .</a:t>
            </a:r>
            <a:br>
              <a:rPr lang="en-US" sz="1200" dirty="0">
                <a:latin typeface="+mn-lt"/>
              </a:rPr>
            </a:br>
            <a:r>
              <a:rPr lang="en-US" sz="1200" dirty="0">
                <a:latin typeface="+mn-lt"/>
              </a:rPr>
              <a:t>Alternatively, you can call our results line between 12-1pm each day on </a:t>
            </a:r>
            <a:r>
              <a:rPr lang="en-GB" sz="1200" b="0" i="0" dirty="0">
                <a:solidFill>
                  <a:srgbClr val="212B32"/>
                </a:solidFill>
                <a:effectLst/>
                <a:latin typeface="+mn-lt"/>
              </a:rPr>
              <a:t>020 8748 7398 and pres</a:t>
            </a:r>
            <a:r>
              <a:rPr lang="en-GB" sz="1200" dirty="0">
                <a:solidFill>
                  <a:srgbClr val="212B32"/>
                </a:solidFill>
                <a:latin typeface="+mn-lt"/>
              </a:rPr>
              <a:t>s ‘Option 4’.</a:t>
            </a:r>
            <a:br>
              <a:rPr lang="en-US" sz="1200" b="1" dirty="0">
                <a:latin typeface="+mn-lt"/>
              </a:rPr>
            </a:br>
            <a:br>
              <a:rPr lang="en-US" sz="1200" b="1" dirty="0">
                <a:latin typeface="+mn-lt"/>
              </a:rPr>
            </a:br>
            <a:r>
              <a:rPr lang="en-US" sz="1400" b="1" dirty="0">
                <a:latin typeface="+mn-lt"/>
              </a:rPr>
              <a:t>Prescriptions</a:t>
            </a:r>
            <a:br>
              <a:rPr lang="en-US" sz="1200" dirty="0">
                <a:latin typeface="+mn-lt"/>
              </a:rPr>
            </a:br>
            <a:r>
              <a:rPr lang="en-US" sz="1200" dirty="0">
                <a:latin typeface="+mn-lt"/>
              </a:rPr>
              <a:t>All prescription requests should be made via our website. Please select the ‘Prescriptions’ tab and then use the ‘Questions and Admin’ section of the Rapid Health system.</a:t>
            </a:r>
            <a:br>
              <a:rPr lang="en-US" sz="1200" dirty="0">
                <a:latin typeface="+mn-lt"/>
              </a:rPr>
            </a:br>
            <a:br>
              <a:rPr lang="en-US" sz="1200" dirty="0">
                <a:latin typeface="+mn-lt"/>
              </a:rPr>
            </a:br>
            <a:r>
              <a:rPr lang="en-US" sz="1200" dirty="0">
                <a:latin typeface="+mn-lt"/>
              </a:rPr>
              <a:t>You may also use the NHS app or ask your pharmacist to request prescriptions on your behalf. Please note prescription requests cannot be taken over the phone. Prescriptions should be ready to collect 2 working days later.</a:t>
            </a:r>
            <a:br>
              <a:rPr lang="en-US" sz="1200" dirty="0">
                <a:latin typeface="+mn-lt"/>
              </a:rPr>
            </a:br>
            <a:br>
              <a:rPr lang="en-US" sz="1200" dirty="0">
                <a:latin typeface="+mn-lt"/>
              </a:rPr>
            </a:br>
            <a:r>
              <a:rPr lang="en-GB" sz="1400" b="1" dirty="0">
                <a:solidFill>
                  <a:srgbClr val="000000"/>
                </a:solidFill>
                <a:latin typeface="+mn-lt"/>
              </a:rPr>
              <a:t>Reception</a:t>
            </a:r>
            <a:br>
              <a:rPr lang="en-GB" sz="1200" b="1" dirty="0">
                <a:solidFill>
                  <a:srgbClr val="000000"/>
                </a:solidFill>
                <a:latin typeface="+mn-lt"/>
              </a:rPr>
            </a:br>
            <a:r>
              <a:rPr lang="en-US" sz="1200" b="0" i="0" u="none" strike="noStrike" baseline="0" dirty="0">
                <a:solidFill>
                  <a:srgbClr val="000000"/>
                </a:solidFill>
                <a:latin typeface="+mn-lt"/>
              </a:rPr>
              <a:t>Our receptionists will help you deal with your queries and make appointments. They are trained to take messages and essential details sympathetically and in strictest confidence. </a:t>
            </a:r>
            <a:br>
              <a:rPr lang="en-US" sz="1200" b="0" i="0" u="none" strike="noStrike" baseline="0" dirty="0">
                <a:solidFill>
                  <a:srgbClr val="000000"/>
                </a:solidFill>
                <a:latin typeface="+mn-lt"/>
              </a:rPr>
            </a:br>
            <a:br>
              <a:rPr lang="en-US" sz="1200" b="0" i="0" u="none" strike="noStrike" baseline="0" dirty="0">
                <a:solidFill>
                  <a:srgbClr val="000000"/>
                </a:solidFill>
                <a:latin typeface="+mn-lt"/>
              </a:rPr>
            </a:br>
            <a:r>
              <a:rPr lang="en-US" sz="1400" b="1" dirty="0">
                <a:latin typeface="+mn-lt"/>
              </a:rPr>
              <a:t>Named GP</a:t>
            </a:r>
            <a:br>
              <a:rPr lang="en-US" sz="1600" b="1" dirty="0">
                <a:latin typeface="+mn-lt"/>
              </a:rPr>
            </a:br>
            <a:r>
              <a:rPr lang="en-US" sz="1200" b="0" i="0" u="none" strike="noStrike" baseline="0" dirty="0">
                <a:solidFill>
                  <a:srgbClr val="000000"/>
                </a:solidFill>
                <a:latin typeface="+mn-lt"/>
              </a:rPr>
              <a:t>You are entitled to express a preference of which GP you see at the time of registration and when you make an appointment but if the appointment is urgent it will be necessary for you to see another doctor.</a:t>
            </a:r>
          </a:p>
          <a:p>
            <a:endParaRPr lang="en-US" sz="1200" b="0" i="0" u="none" strike="noStrike" baseline="0" dirty="0">
              <a:solidFill>
                <a:srgbClr val="000000"/>
              </a:solidFill>
              <a:latin typeface="+mn-lt"/>
            </a:endParaRPr>
          </a:p>
          <a:p>
            <a:pPr marL="0" indent="0">
              <a:lnSpc>
                <a:spcPct val="100000"/>
              </a:lnSpc>
              <a:spcBef>
                <a:spcPts val="0"/>
              </a:spcBef>
              <a:buNone/>
            </a:pPr>
            <a:r>
              <a:rPr lang="en-US" sz="1400" b="1" dirty="0">
                <a:solidFill>
                  <a:srgbClr val="000000"/>
                </a:solidFill>
              </a:rPr>
              <a:t>Use of Computers and Personal Health Information</a:t>
            </a:r>
          </a:p>
          <a:p>
            <a:pPr marL="0" indent="0">
              <a:lnSpc>
                <a:spcPct val="100000"/>
              </a:lnSpc>
              <a:spcBef>
                <a:spcPts val="0"/>
              </a:spcBef>
              <a:buNone/>
            </a:pPr>
            <a:r>
              <a:rPr lang="en-US" sz="1200" b="0" i="0" u="none" strike="noStrike" baseline="0" dirty="0">
                <a:solidFill>
                  <a:srgbClr val="000000"/>
                </a:solidFill>
              </a:rPr>
              <a:t>We are registered under the Data Protection Act and have robust systems in place to protect your confidentiality. Occasionally </a:t>
            </a:r>
            <a:r>
              <a:rPr lang="en-US" sz="1200" b="0" i="0" u="none" strike="noStrike" baseline="0" dirty="0" err="1">
                <a:solidFill>
                  <a:srgbClr val="000000"/>
                </a:solidFill>
              </a:rPr>
              <a:t>anonymised</a:t>
            </a:r>
            <a:r>
              <a:rPr lang="en-US" sz="1200" b="0" i="0" u="none" strike="noStrike" baseline="0" dirty="0">
                <a:solidFill>
                  <a:srgbClr val="000000"/>
                </a:solidFill>
              </a:rPr>
              <a:t> health information is sent to the PCT to monitor quality standards and for post-payment verification </a:t>
            </a:r>
            <a:r>
              <a:rPr lang="en-GB" sz="1200" b="0" i="0" u="none" strike="noStrike" baseline="0" dirty="0">
                <a:solidFill>
                  <a:srgbClr val="000000"/>
                </a:solidFill>
              </a:rPr>
              <a:t>purposes.</a:t>
            </a:r>
          </a:p>
          <a:p>
            <a:endParaRPr lang="en-GB" sz="1200" dirty="0"/>
          </a:p>
        </p:txBody>
      </p:sp>
    </p:spTree>
    <p:extLst>
      <p:ext uri="{BB962C8B-B14F-4D97-AF65-F5344CB8AC3E}">
        <p14:creationId xmlns:p14="http://schemas.microsoft.com/office/powerpoint/2010/main" val="292000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4BB9D-9955-1ABE-81E5-A7F9679101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F6342-146B-9720-0CA0-9A430E7B3A68}"/>
              </a:ext>
            </a:extLst>
          </p:cNvPr>
          <p:cNvSpPr>
            <a:spLocks noGrp="1"/>
          </p:cNvSpPr>
          <p:nvPr>
            <p:ph idx="1"/>
          </p:nvPr>
        </p:nvSpPr>
        <p:spPr>
          <a:xfrm>
            <a:off x="233429" y="270924"/>
            <a:ext cx="6391141" cy="5460092"/>
          </a:xfrm>
        </p:spPr>
        <p:txBody>
          <a:bodyPr>
            <a:normAutofit/>
          </a:bodyPr>
          <a:lstStyle/>
          <a:p>
            <a:pPr marL="0" indent="0">
              <a:lnSpc>
                <a:spcPct val="100000"/>
              </a:lnSpc>
              <a:spcBef>
                <a:spcPts val="0"/>
              </a:spcBef>
              <a:buNone/>
            </a:pPr>
            <a:r>
              <a:rPr lang="en-US" sz="1600" b="1" dirty="0"/>
              <a:t>Our Polices</a:t>
            </a:r>
            <a:endParaRPr lang="en-GB" sz="1200" b="1" dirty="0"/>
          </a:p>
          <a:p>
            <a:pPr marL="0" indent="0">
              <a:lnSpc>
                <a:spcPct val="100000"/>
              </a:lnSpc>
              <a:spcBef>
                <a:spcPts val="0"/>
              </a:spcBef>
              <a:buNone/>
            </a:pPr>
            <a:r>
              <a:rPr lang="en-GB" sz="1400" b="1" dirty="0"/>
              <a:t>Feedback and Complaints</a:t>
            </a:r>
          </a:p>
          <a:p>
            <a:pPr marL="0" indent="0">
              <a:lnSpc>
                <a:spcPct val="100000"/>
              </a:lnSpc>
              <a:spcBef>
                <a:spcPts val="0"/>
              </a:spcBef>
              <a:buNone/>
            </a:pPr>
            <a:r>
              <a:rPr lang="en-US" sz="1200" b="0" i="0" u="none" strike="noStrike" baseline="0" dirty="0">
                <a:solidFill>
                  <a:srgbClr val="000000"/>
                </a:solidFill>
              </a:rPr>
              <a:t>We welcome feedback as a positive way of improving services. The practice undertakes a comprehensive annual survey and we are continually seeking to improve the service we provide. If you have any comments, suggestions or complaints, please write to the Practice Manager</a:t>
            </a:r>
            <a:r>
              <a:rPr lang="en-US" sz="1200" dirty="0">
                <a:solidFill>
                  <a:srgbClr val="000000"/>
                </a:solidFill>
              </a:rPr>
              <a:t> at the </a:t>
            </a:r>
            <a:r>
              <a:rPr lang="en-US" sz="1200">
                <a:solidFill>
                  <a:srgbClr val="000000"/>
                </a:solidFill>
              </a:rPr>
              <a:t>surgery address. </a:t>
            </a:r>
            <a:r>
              <a:rPr lang="en-US" sz="1200" b="0" i="0" u="none" strike="noStrike" baseline="0">
                <a:solidFill>
                  <a:srgbClr val="000000"/>
                </a:solidFill>
              </a:rPr>
              <a:t> </a:t>
            </a:r>
            <a:endParaRPr lang="en-US" sz="1200" b="0" i="0" u="none" strike="noStrike" baseline="0" dirty="0">
              <a:solidFill>
                <a:srgbClr val="000000"/>
              </a:solidFill>
            </a:endParaRPr>
          </a:p>
          <a:p>
            <a:pPr marL="0" indent="0">
              <a:lnSpc>
                <a:spcPct val="100000"/>
              </a:lnSpc>
              <a:spcBef>
                <a:spcPts val="0"/>
              </a:spcBef>
              <a:buNone/>
            </a:pPr>
            <a:endParaRPr lang="en-US" sz="1200" b="1" dirty="0"/>
          </a:p>
          <a:p>
            <a:pPr marL="0" indent="0">
              <a:lnSpc>
                <a:spcPct val="100000"/>
              </a:lnSpc>
              <a:spcBef>
                <a:spcPts val="0"/>
              </a:spcBef>
              <a:buNone/>
            </a:pPr>
            <a:r>
              <a:rPr lang="en-US" sz="1400" b="1" dirty="0"/>
              <a:t>GP Training Practice</a:t>
            </a:r>
            <a:endParaRPr lang="en-US" sz="1200" b="1" dirty="0"/>
          </a:p>
          <a:p>
            <a:pPr marL="0" indent="0">
              <a:lnSpc>
                <a:spcPct val="100000"/>
              </a:lnSpc>
              <a:spcBef>
                <a:spcPts val="0"/>
              </a:spcBef>
              <a:buNone/>
            </a:pPr>
            <a:r>
              <a:rPr lang="en-US" sz="1200" b="0" i="0" u="none" strike="noStrike" baseline="0" dirty="0">
                <a:solidFill>
                  <a:srgbClr val="000000"/>
                </a:solidFill>
              </a:rPr>
              <a:t>We are approved as a training practice to help qualified doctors in the last stage of their preparation to become GP’s. From time to time you may be asked permission for your consultation to be video recorded. This is for teaching purposes only and is treated with strictest confidentiality. You are completely free to refuse if you wish. The practice is a </a:t>
            </a:r>
            <a:r>
              <a:rPr lang="en-US" sz="1200" b="0" i="0" u="none" strike="noStrike" baseline="0" dirty="0" err="1">
                <a:solidFill>
                  <a:srgbClr val="000000"/>
                </a:solidFill>
              </a:rPr>
              <a:t>centre</a:t>
            </a:r>
            <a:r>
              <a:rPr lang="en-US" sz="1200" b="0" i="0" u="none" strike="noStrike" baseline="0" dirty="0">
                <a:solidFill>
                  <a:srgbClr val="000000"/>
                </a:solidFill>
              </a:rPr>
              <a:t> for teaching of medical students. We also linked with St George’s University of London and provide training for physician associate students. You may be asked for your permission to participate in student teaching. </a:t>
            </a:r>
            <a:endParaRPr lang="en-US" sz="1200" dirty="0">
              <a:solidFill>
                <a:srgbClr val="000000"/>
              </a:solidFill>
            </a:endParaRPr>
          </a:p>
          <a:p>
            <a:pPr marL="0" indent="0">
              <a:lnSpc>
                <a:spcPct val="100000"/>
              </a:lnSpc>
              <a:spcBef>
                <a:spcPts val="0"/>
              </a:spcBef>
              <a:buNone/>
            </a:pPr>
            <a:endParaRPr lang="en-US" sz="1600" b="1" dirty="0"/>
          </a:p>
          <a:p>
            <a:pPr marL="0" indent="0">
              <a:lnSpc>
                <a:spcPct val="100000"/>
              </a:lnSpc>
              <a:spcBef>
                <a:spcPts val="0"/>
              </a:spcBef>
              <a:buNone/>
            </a:pPr>
            <a:r>
              <a:rPr lang="en-US" sz="1400" b="1" dirty="0"/>
              <a:t>Help us to help you</a:t>
            </a:r>
          </a:p>
          <a:p>
            <a:pPr marL="0" indent="0">
              <a:lnSpc>
                <a:spcPct val="100000"/>
              </a:lnSpc>
              <a:spcBef>
                <a:spcPts val="0"/>
              </a:spcBef>
              <a:buNone/>
            </a:pPr>
            <a:r>
              <a:rPr lang="en-US" sz="1200" b="0" i="0" u="none" strike="noStrike" baseline="0" dirty="0">
                <a:solidFill>
                  <a:srgbClr val="000000"/>
                </a:solidFill>
              </a:rPr>
              <a:t>You will be treated as an individual and will be given courtesy and respect at all times. In return we ask you to appreciate that we are all trying to satisfy the needs of all our patients and would ask for your co-operation. </a:t>
            </a:r>
            <a:endParaRPr lang="en-GB" sz="1200" b="0" i="0" u="none" strike="noStrike" baseline="0" dirty="0">
              <a:solidFill>
                <a:srgbClr val="000000"/>
              </a:solidFill>
            </a:endParaRPr>
          </a:p>
          <a:p>
            <a:pPr marL="0" indent="0">
              <a:lnSpc>
                <a:spcPct val="100000"/>
              </a:lnSpc>
              <a:spcBef>
                <a:spcPts val="0"/>
              </a:spcBef>
              <a:buNone/>
            </a:pPr>
            <a:r>
              <a:rPr lang="en-US" sz="1200" b="0" i="0" u="none" strike="noStrike" baseline="0" dirty="0">
                <a:solidFill>
                  <a:srgbClr val="000000"/>
                </a:solidFill>
              </a:rPr>
              <a:t>We aim to see patients within 20 minutes of their appointment time. If you have been waiting for over 30 minutes past your appointment time please speak to a receptionist. </a:t>
            </a:r>
          </a:p>
          <a:p>
            <a:pPr marL="0" indent="0">
              <a:lnSpc>
                <a:spcPct val="100000"/>
              </a:lnSpc>
              <a:spcBef>
                <a:spcPts val="0"/>
              </a:spcBef>
              <a:buNone/>
            </a:pPr>
            <a:endParaRPr lang="en-US" sz="1200" b="0" i="0" u="none" strike="noStrike" baseline="0" dirty="0">
              <a:solidFill>
                <a:srgbClr val="000000"/>
              </a:solidFill>
            </a:endParaRPr>
          </a:p>
          <a:p>
            <a:pPr marL="0" indent="0">
              <a:lnSpc>
                <a:spcPct val="100000"/>
              </a:lnSpc>
              <a:spcBef>
                <a:spcPts val="0"/>
              </a:spcBef>
              <a:buNone/>
            </a:pPr>
            <a:r>
              <a:rPr lang="en-US" sz="1400" b="1" dirty="0">
                <a:solidFill>
                  <a:srgbClr val="000000"/>
                </a:solidFill>
              </a:rPr>
              <a:t>Zero Tolerance</a:t>
            </a:r>
          </a:p>
          <a:p>
            <a:pPr marL="0" indent="0">
              <a:lnSpc>
                <a:spcPct val="100000"/>
              </a:lnSpc>
              <a:spcBef>
                <a:spcPts val="0"/>
              </a:spcBef>
              <a:buNone/>
            </a:pPr>
            <a:r>
              <a:rPr lang="en-US" sz="1200" b="0" i="0" u="none" strike="noStrike" baseline="0" dirty="0">
                <a:solidFill>
                  <a:srgbClr val="000000"/>
                </a:solidFill>
              </a:rPr>
              <a:t>All staff at the surgery have the right to carry out their work without threat of violence. The surgery has a policy of removing from our list any patient who is physically or verbally abusive or threatening towards any member of our staff or other patients. We promise to treat all our patients with respect; we feel our staff are entitled to the same respect. </a:t>
            </a:r>
            <a:endParaRPr lang="en-US" sz="1600" dirty="0"/>
          </a:p>
        </p:txBody>
      </p:sp>
      <p:sp>
        <p:nvSpPr>
          <p:cNvPr id="4" name="Rectangle 3">
            <a:extLst>
              <a:ext uri="{FF2B5EF4-FFF2-40B4-BE49-F238E27FC236}">
                <a16:creationId xmlns:a16="http://schemas.microsoft.com/office/drawing/2014/main" id="{8A5BABE2-5DD2-2DD6-99D5-85CCC397EA44}"/>
              </a:ext>
            </a:extLst>
          </p:cNvPr>
          <p:cNvSpPr/>
          <p:nvPr/>
        </p:nvSpPr>
        <p:spPr>
          <a:xfrm>
            <a:off x="0" y="1"/>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6ED65EE4-C1CF-9A8B-C12D-AE755F104B36}"/>
              </a:ext>
            </a:extLst>
          </p:cNvPr>
          <p:cNvSpPr/>
          <p:nvPr/>
        </p:nvSpPr>
        <p:spPr>
          <a:xfrm>
            <a:off x="0" y="9627393"/>
            <a:ext cx="6858000" cy="278606"/>
          </a:xfrm>
          <a:prstGeom prst="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 name="Content Placeholder 2">
            <a:extLst>
              <a:ext uri="{FF2B5EF4-FFF2-40B4-BE49-F238E27FC236}">
                <a16:creationId xmlns:a16="http://schemas.microsoft.com/office/drawing/2014/main" id="{E51E57B7-0021-5E78-DC94-CAFF19221294}"/>
              </a:ext>
            </a:extLst>
          </p:cNvPr>
          <p:cNvSpPr txBox="1">
            <a:spLocks/>
          </p:cNvSpPr>
          <p:nvPr/>
        </p:nvSpPr>
        <p:spPr>
          <a:xfrm>
            <a:off x="233429" y="5731015"/>
            <a:ext cx="6518555" cy="3984485"/>
          </a:xfrm>
          <a:prstGeom prst="rect">
            <a:avLst/>
          </a:prstGeom>
        </p:spPr>
        <p:txBody>
          <a:bodyPr vert="horz" lIns="91440" tIns="45720" rIns="91440" bIns="45720" numCol="2"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b="1" u="sng" dirty="0">
                <a:solidFill>
                  <a:srgbClr val="000000"/>
                </a:solidFill>
              </a:rPr>
              <a:t>Other Local Services</a:t>
            </a:r>
          </a:p>
          <a:p>
            <a:pPr marL="0" indent="0">
              <a:lnSpc>
                <a:spcPct val="100000"/>
              </a:lnSpc>
              <a:spcBef>
                <a:spcPts val="0"/>
              </a:spcBef>
              <a:buFont typeface="Arial" panose="020B0604020202020204" pitchFamily="34" charset="0"/>
              <a:buNone/>
            </a:pPr>
            <a:endParaRPr lang="en-US" sz="1200" b="1" u="sng" dirty="0">
              <a:solidFill>
                <a:srgbClr val="000000"/>
              </a:solidFill>
            </a:endParaRPr>
          </a:p>
          <a:p>
            <a:pPr marL="0" indent="0">
              <a:lnSpc>
                <a:spcPct val="100000"/>
              </a:lnSpc>
              <a:spcBef>
                <a:spcPts val="0"/>
              </a:spcBef>
              <a:buFont typeface="Arial" panose="020B0604020202020204" pitchFamily="34" charset="0"/>
              <a:buNone/>
            </a:pPr>
            <a:r>
              <a:rPr lang="en-US" sz="1200" b="1" u="sng" dirty="0">
                <a:solidFill>
                  <a:srgbClr val="000000"/>
                </a:solidFill>
              </a:rPr>
              <a:t>Local Out of Hours Walk-in Centre </a:t>
            </a:r>
          </a:p>
          <a:p>
            <a:pPr marL="0" indent="0">
              <a:lnSpc>
                <a:spcPct val="100000"/>
              </a:lnSpc>
              <a:spcBef>
                <a:spcPts val="0"/>
              </a:spcBef>
              <a:buFont typeface="Arial" panose="020B0604020202020204" pitchFamily="34" charset="0"/>
              <a:buNone/>
            </a:pPr>
            <a:r>
              <a:rPr lang="en-GB" sz="1200" b="1" dirty="0">
                <a:solidFill>
                  <a:srgbClr val="000000"/>
                </a:solidFill>
              </a:rPr>
              <a:t>TEDDINGTON MEMORIAL HOSPITAL </a:t>
            </a:r>
            <a:endParaRPr lang="en-GB" sz="1200" dirty="0">
              <a:solidFill>
                <a:srgbClr val="000000"/>
              </a:solidFill>
            </a:endParaRPr>
          </a:p>
          <a:p>
            <a:pPr marL="0" indent="0">
              <a:lnSpc>
                <a:spcPct val="100000"/>
              </a:lnSpc>
              <a:spcBef>
                <a:spcPts val="0"/>
              </a:spcBef>
              <a:buFont typeface="Arial" panose="020B0604020202020204" pitchFamily="34" charset="0"/>
              <a:buNone/>
            </a:pPr>
            <a:r>
              <a:rPr lang="en-US" sz="1200" dirty="0">
                <a:solidFill>
                  <a:srgbClr val="000000"/>
                </a:solidFill>
              </a:rPr>
              <a:t>Hampton Road, Teddington, TW11 0LJ  </a:t>
            </a:r>
          </a:p>
          <a:p>
            <a:pPr marL="0" indent="0">
              <a:lnSpc>
                <a:spcPct val="100000"/>
              </a:lnSpc>
              <a:spcBef>
                <a:spcPts val="0"/>
              </a:spcBef>
              <a:buFont typeface="Arial" panose="020B0604020202020204" pitchFamily="34" charset="0"/>
              <a:buNone/>
            </a:pPr>
            <a:r>
              <a:rPr lang="en-GB" sz="1200" dirty="0">
                <a:solidFill>
                  <a:srgbClr val="000000"/>
                </a:solidFill>
              </a:rPr>
              <a:t>Telephone: 020 8408 8210. </a:t>
            </a:r>
          </a:p>
          <a:p>
            <a:pPr marL="0" indent="0">
              <a:lnSpc>
                <a:spcPct val="100000"/>
              </a:lnSpc>
              <a:spcBef>
                <a:spcPts val="0"/>
              </a:spcBef>
              <a:buFont typeface="Arial" panose="020B0604020202020204" pitchFamily="34" charset="0"/>
              <a:buNone/>
            </a:pPr>
            <a:r>
              <a:rPr lang="en-US" sz="1200" dirty="0">
                <a:solidFill>
                  <a:srgbClr val="000000"/>
                </a:solidFill>
              </a:rPr>
              <a:t>Opening hours: 7am-10pm (Mon-Fri), 8am-9pm (</a:t>
            </a:r>
            <a:r>
              <a:rPr lang="en-US" sz="1200" dirty="0" err="1">
                <a:solidFill>
                  <a:srgbClr val="000000"/>
                </a:solidFill>
              </a:rPr>
              <a:t>Sat,Sun,Bank</a:t>
            </a:r>
            <a:r>
              <a:rPr lang="en-US" sz="1200" dirty="0">
                <a:solidFill>
                  <a:srgbClr val="000000"/>
                </a:solidFill>
              </a:rPr>
              <a:t> Hols) </a:t>
            </a:r>
          </a:p>
          <a:p>
            <a:pPr marL="0" indent="0">
              <a:lnSpc>
                <a:spcPct val="100000"/>
              </a:lnSpc>
              <a:spcBef>
                <a:spcPts val="0"/>
              </a:spcBef>
              <a:buFont typeface="Arial" panose="020B0604020202020204" pitchFamily="34" charset="0"/>
              <a:buNone/>
            </a:pPr>
            <a:endParaRPr lang="en-US" sz="1200" dirty="0">
              <a:solidFill>
                <a:srgbClr val="000000"/>
              </a:solidFill>
            </a:endParaRPr>
          </a:p>
          <a:p>
            <a:pPr marL="0" indent="0">
              <a:lnSpc>
                <a:spcPct val="100000"/>
              </a:lnSpc>
              <a:spcBef>
                <a:spcPts val="0"/>
              </a:spcBef>
              <a:buFont typeface="Arial" panose="020B0604020202020204" pitchFamily="34" charset="0"/>
              <a:buNone/>
            </a:pPr>
            <a:r>
              <a:rPr lang="en-GB" sz="1200" b="1" u="sng" dirty="0">
                <a:solidFill>
                  <a:srgbClr val="000000"/>
                </a:solidFill>
              </a:rPr>
              <a:t>Local Minor Injuries Unit </a:t>
            </a:r>
            <a:endParaRPr lang="en-GB" sz="1200" u="sng" dirty="0">
              <a:solidFill>
                <a:srgbClr val="000000"/>
              </a:solidFill>
            </a:endParaRPr>
          </a:p>
          <a:p>
            <a:pPr marL="0" indent="0">
              <a:lnSpc>
                <a:spcPct val="100000"/>
              </a:lnSpc>
              <a:spcBef>
                <a:spcPts val="0"/>
              </a:spcBef>
              <a:buFont typeface="Arial" panose="020B0604020202020204" pitchFamily="34" charset="0"/>
              <a:buNone/>
            </a:pPr>
            <a:r>
              <a:rPr lang="en-GB" sz="1200" b="1" dirty="0">
                <a:solidFill>
                  <a:srgbClr val="000000"/>
                </a:solidFill>
              </a:rPr>
              <a:t>QUEEN MARY’S UNIVERSITY HOSPITAL </a:t>
            </a:r>
            <a:endParaRPr lang="en-GB" sz="1200" dirty="0">
              <a:solidFill>
                <a:srgbClr val="000000"/>
              </a:solidFill>
            </a:endParaRPr>
          </a:p>
          <a:p>
            <a:pPr marL="0" indent="0">
              <a:lnSpc>
                <a:spcPct val="100000"/>
              </a:lnSpc>
              <a:spcBef>
                <a:spcPts val="0"/>
              </a:spcBef>
              <a:buFont typeface="Arial" panose="020B0604020202020204" pitchFamily="34" charset="0"/>
              <a:buNone/>
            </a:pPr>
            <a:r>
              <a:rPr lang="en-GB" sz="1200" dirty="0">
                <a:solidFill>
                  <a:srgbClr val="000000"/>
                </a:solidFill>
              </a:rPr>
              <a:t>Roehampton Lane, London SW15 5PN </a:t>
            </a:r>
          </a:p>
          <a:p>
            <a:pPr marL="0" indent="0">
              <a:lnSpc>
                <a:spcPct val="100000"/>
              </a:lnSpc>
              <a:spcBef>
                <a:spcPts val="0"/>
              </a:spcBef>
              <a:buFont typeface="Arial" panose="020B0604020202020204" pitchFamily="34" charset="0"/>
              <a:buNone/>
            </a:pPr>
            <a:r>
              <a:rPr lang="en-GB" sz="1200" dirty="0">
                <a:solidFill>
                  <a:srgbClr val="000000"/>
                </a:solidFill>
              </a:rPr>
              <a:t>Telephone: 020 8487 6999 – by appointment only. </a:t>
            </a:r>
          </a:p>
          <a:p>
            <a:pPr marL="0" indent="0">
              <a:lnSpc>
                <a:spcPct val="100000"/>
              </a:lnSpc>
              <a:spcBef>
                <a:spcPts val="0"/>
              </a:spcBef>
              <a:buFont typeface="Arial" panose="020B0604020202020204" pitchFamily="34" charset="0"/>
              <a:buNone/>
            </a:pPr>
            <a:endParaRPr lang="en-GB" sz="1200" dirty="0">
              <a:solidFill>
                <a:srgbClr val="000000"/>
              </a:solidFill>
            </a:endParaRPr>
          </a:p>
          <a:p>
            <a:pPr marL="0" indent="0">
              <a:lnSpc>
                <a:spcPct val="100000"/>
              </a:lnSpc>
              <a:spcBef>
                <a:spcPts val="0"/>
              </a:spcBef>
              <a:buFont typeface="Arial" panose="020B0604020202020204" pitchFamily="34" charset="0"/>
              <a:buNone/>
            </a:pPr>
            <a:r>
              <a:rPr lang="en-GB" sz="1200" b="1" u="sng" dirty="0">
                <a:solidFill>
                  <a:srgbClr val="000000"/>
                </a:solidFill>
              </a:rPr>
              <a:t>Local Accident &amp; Emergency Departments </a:t>
            </a:r>
            <a:endParaRPr lang="en-GB" sz="1200" u="sng" dirty="0">
              <a:solidFill>
                <a:srgbClr val="000000"/>
              </a:solidFill>
            </a:endParaRPr>
          </a:p>
          <a:p>
            <a:pPr marL="0" indent="0">
              <a:lnSpc>
                <a:spcPct val="100000"/>
              </a:lnSpc>
              <a:spcBef>
                <a:spcPts val="0"/>
              </a:spcBef>
              <a:buFont typeface="Arial" panose="020B0604020202020204" pitchFamily="34" charset="0"/>
              <a:buNone/>
            </a:pPr>
            <a:r>
              <a:rPr lang="en-GB" sz="1200" b="1" dirty="0">
                <a:solidFill>
                  <a:srgbClr val="000000"/>
                </a:solidFill>
              </a:rPr>
              <a:t>KINGSTON HOSPITAL </a:t>
            </a:r>
            <a:endParaRPr lang="en-GB" sz="1200" dirty="0">
              <a:solidFill>
                <a:srgbClr val="000000"/>
              </a:solidFill>
            </a:endParaRPr>
          </a:p>
          <a:p>
            <a:pPr marL="0" indent="0">
              <a:lnSpc>
                <a:spcPct val="100000"/>
              </a:lnSpc>
              <a:spcBef>
                <a:spcPts val="0"/>
              </a:spcBef>
              <a:buFont typeface="Arial" panose="020B0604020202020204" pitchFamily="34" charset="0"/>
              <a:buNone/>
            </a:pPr>
            <a:r>
              <a:rPr lang="en-US" sz="1200" dirty="0">
                <a:solidFill>
                  <a:srgbClr val="000000"/>
                </a:solidFill>
              </a:rPr>
              <a:t>Galsworthy Road, Kingston on Thames KT2 7QB </a:t>
            </a:r>
          </a:p>
          <a:p>
            <a:pPr marL="0" indent="0">
              <a:lnSpc>
                <a:spcPct val="100000"/>
              </a:lnSpc>
              <a:spcBef>
                <a:spcPts val="0"/>
              </a:spcBef>
              <a:buFont typeface="Arial" panose="020B0604020202020204" pitchFamily="34" charset="0"/>
              <a:buNone/>
            </a:pPr>
            <a:r>
              <a:rPr lang="en-GB" sz="1200" dirty="0">
                <a:solidFill>
                  <a:srgbClr val="000000"/>
                </a:solidFill>
              </a:rPr>
              <a:t>Telephone: 020 8546 7711 </a:t>
            </a:r>
          </a:p>
          <a:p>
            <a:pPr marL="0" indent="0">
              <a:lnSpc>
                <a:spcPct val="100000"/>
              </a:lnSpc>
              <a:spcBef>
                <a:spcPts val="0"/>
              </a:spcBef>
              <a:buFont typeface="Arial" panose="020B0604020202020204" pitchFamily="34" charset="0"/>
              <a:buNone/>
            </a:pPr>
            <a:endParaRPr lang="en-GB" sz="1200" dirty="0">
              <a:solidFill>
                <a:srgbClr val="000000"/>
              </a:solidFill>
            </a:endParaRPr>
          </a:p>
          <a:p>
            <a:pPr marL="0" indent="0">
              <a:lnSpc>
                <a:spcPct val="100000"/>
              </a:lnSpc>
              <a:spcBef>
                <a:spcPts val="0"/>
              </a:spcBef>
              <a:buFont typeface="Arial" panose="020B0604020202020204" pitchFamily="34" charset="0"/>
              <a:buNone/>
            </a:pPr>
            <a:endParaRPr lang="en-GB" sz="1200" dirty="0">
              <a:solidFill>
                <a:srgbClr val="000000"/>
              </a:solidFill>
            </a:endParaRPr>
          </a:p>
          <a:p>
            <a:pPr marL="0" indent="0">
              <a:lnSpc>
                <a:spcPct val="100000"/>
              </a:lnSpc>
              <a:spcBef>
                <a:spcPts val="0"/>
              </a:spcBef>
              <a:buFont typeface="Arial" panose="020B0604020202020204" pitchFamily="34" charset="0"/>
              <a:buNone/>
            </a:pPr>
            <a:r>
              <a:rPr lang="en-GB" sz="1200" b="1" dirty="0">
                <a:solidFill>
                  <a:srgbClr val="000000"/>
                </a:solidFill>
              </a:rPr>
              <a:t>CHELSEA &amp; WESTMINSTER HOSPITAL </a:t>
            </a:r>
            <a:endParaRPr lang="en-GB" sz="1200" dirty="0">
              <a:solidFill>
                <a:srgbClr val="000000"/>
              </a:solidFill>
            </a:endParaRPr>
          </a:p>
          <a:p>
            <a:pPr marL="0" indent="0">
              <a:lnSpc>
                <a:spcPct val="100000"/>
              </a:lnSpc>
              <a:spcBef>
                <a:spcPts val="0"/>
              </a:spcBef>
              <a:buFont typeface="Arial" panose="020B0604020202020204" pitchFamily="34" charset="0"/>
              <a:buNone/>
            </a:pPr>
            <a:r>
              <a:rPr lang="en-US" sz="1200" dirty="0">
                <a:solidFill>
                  <a:srgbClr val="000000"/>
                </a:solidFill>
              </a:rPr>
              <a:t>369 Fulham Road, London SW10 9NH </a:t>
            </a:r>
          </a:p>
          <a:p>
            <a:pPr marL="0" indent="0">
              <a:lnSpc>
                <a:spcPct val="100000"/>
              </a:lnSpc>
              <a:spcBef>
                <a:spcPts val="0"/>
              </a:spcBef>
              <a:buFont typeface="Arial" panose="020B0604020202020204" pitchFamily="34" charset="0"/>
              <a:buNone/>
            </a:pPr>
            <a:r>
              <a:rPr lang="en-GB" sz="1200" dirty="0">
                <a:solidFill>
                  <a:srgbClr val="000000"/>
                </a:solidFill>
              </a:rPr>
              <a:t>Telephone: 020 8746 8000 </a:t>
            </a:r>
          </a:p>
          <a:p>
            <a:pPr marL="0" indent="0">
              <a:lnSpc>
                <a:spcPct val="100000"/>
              </a:lnSpc>
              <a:spcBef>
                <a:spcPts val="0"/>
              </a:spcBef>
              <a:buFont typeface="Arial" panose="020B0604020202020204" pitchFamily="34" charset="0"/>
              <a:buNone/>
            </a:pPr>
            <a:endParaRPr lang="en-GB" sz="1200" dirty="0">
              <a:solidFill>
                <a:srgbClr val="000000"/>
              </a:solidFill>
            </a:endParaRPr>
          </a:p>
          <a:p>
            <a:pPr marL="0" indent="0">
              <a:lnSpc>
                <a:spcPct val="100000"/>
              </a:lnSpc>
              <a:spcBef>
                <a:spcPts val="0"/>
              </a:spcBef>
              <a:buFont typeface="Arial" panose="020B0604020202020204" pitchFamily="34" charset="0"/>
              <a:buNone/>
            </a:pPr>
            <a:r>
              <a:rPr lang="en-GB" sz="1200" b="1" dirty="0">
                <a:solidFill>
                  <a:srgbClr val="000000"/>
                </a:solidFill>
              </a:rPr>
              <a:t>CHARING CROSS HOSPITAL</a:t>
            </a:r>
            <a:endParaRPr lang="en-GB" sz="1200" dirty="0">
              <a:solidFill>
                <a:srgbClr val="000000"/>
              </a:solidFill>
            </a:endParaRPr>
          </a:p>
          <a:p>
            <a:pPr marL="0" indent="0">
              <a:lnSpc>
                <a:spcPct val="100000"/>
              </a:lnSpc>
              <a:spcBef>
                <a:spcPts val="0"/>
              </a:spcBef>
              <a:buFont typeface="Arial" panose="020B0604020202020204" pitchFamily="34" charset="0"/>
              <a:buNone/>
            </a:pPr>
            <a:r>
              <a:rPr lang="en-US" sz="1200" dirty="0">
                <a:solidFill>
                  <a:srgbClr val="000000"/>
                </a:solidFill>
              </a:rPr>
              <a:t>A&amp;E </a:t>
            </a:r>
            <a:r>
              <a:rPr lang="en-US" sz="1200" i="1" dirty="0">
                <a:solidFill>
                  <a:srgbClr val="000000"/>
                </a:solidFill>
              </a:rPr>
              <a:t>(&amp; GP Walk-in Clinic) </a:t>
            </a:r>
            <a:r>
              <a:rPr lang="en-US" sz="1200" dirty="0">
                <a:solidFill>
                  <a:srgbClr val="000000"/>
                </a:solidFill>
              </a:rPr>
              <a:t>St Dunstan’s Road (off Fulham Palace Road), London, W6 8RF Telephone: 020 8846 7490 </a:t>
            </a:r>
          </a:p>
          <a:p>
            <a:pPr marL="0" indent="0">
              <a:lnSpc>
                <a:spcPct val="100000"/>
              </a:lnSpc>
              <a:spcBef>
                <a:spcPts val="0"/>
              </a:spcBef>
              <a:buFont typeface="Arial" panose="020B0604020202020204" pitchFamily="34" charset="0"/>
              <a:buNone/>
            </a:pPr>
            <a:endParaRPr lang="en-US" sz="1200" dirty="0">
              <a:solidFill>
                <a:srgbClr val="000000"/>
              </a:solidFill>
            </a:endParaRPr>
          </a:p>
          <a:p>
            <a:pPr marL="0" indent="0">
              <a:lnSpc>
                <a:spcPct val="100000"/>
              </a:lnSpc>
              <a:spcBef>
                <a:spcPts val="0"/>
              </a:spcBef>
              <a:buFont typeface="Arial" panose="020B0604020202020204" pitchFamily="34" charset="0"/>
              <a:buNone/>
            </a:pPr>
            <a:r>
              <a:rPr lang="en-GB" sz="1200" b="1" u="sng" dirty="0"/>
              <a:t>Health Visitors</a:t>
            </a:r>
          </a:p>
          <a:p>
            <a:pPr marL="0" indent="0">
              <a:lnSpc>
                <a:spcPct val="100000"/>
              </a:lnSpc>
              <a:spcBef>
                <a:spcPts val="0"/>
              </a:spcBef>
              <a:buFont typeface="Arial" panose="020B0604020202020204" pitchFamily="34" charset="0"/>
              <a:buNone/>
            </a:pPr>
            <a:r>
              <a:rPr lang="en-US" sz="1200" dirty="0">
                <a:solidFill>
                  <a:srgbClr val="000000"/>
                </a:solidFill>
              </a:rPr>
              <a:t>Barnes Children’s Centre </a:t>
            </a:r>
            <a:r>
              <a:rPr lang="en-GB" sz="1200" dirty="0">
                <a:solidFill>
                  <a:srgbClr val="333333"/>
                </a:solidFill>
              </a:rPr>
              <a:t>07904 556423</a:t>
            </a:r>
            <a:r>
              <a:rPr lang="en-US" sz="1200" dirty="0">
                <a:solidFill>
                  <a:srgbClr val="000000"/>
                </a:solidFill>
              </a:rPr>
              <a:t>. </a:t>
            </a:r>
          </a:p>
          <a:p>
            <a:pPr marL="0" indent="0">
              <a:lnSpc>
                <a:spcPct val="100000"/>
              </a:lnSpc>
              <a:spcBef>
                <a:spcPts val="0"/>
              </a:spcBef>
              <a:buFont typeface="Arial" panose="020B0604020202020204" pitchFamily="34" charset="0"/>
              <a:buNone/>
            </a:pPr>
            <a:r>
              <a:rPr lang="en-US" sz="1200" dirty="0">
                <a:solidFill>
                  <a:srgbClr val="000000"/>
                </a:solidFill>
              </a:rPr>
              <a:t>To self-refer to the health visitors please contact the Richmond 0-19 Single Point of Access (SPA): </a:t>
            </a:r>
            <a:r>
              <a:rPr lang="en-US" sz="1200" dirty="0">
                <a:solidFill>
                  <a:srgbClr val="333333"/>
                </a:solidFill>
              </a:rPr>
              <a:t>Phone </a:t>
            </a:r>
            <a:r>
              <a:rPr lang="en-US" sz="1200" u="sng" dirty="0">
                <a:solidFill>
                  <a:srgbClr val="5C338E"/>
                </a:solidFill>
                <a:hlinkClick r:id="rId2" tooltip="Telephone 03300581679"/>
              </a:rPr>
              <a:t>0330 058 1679</a:t>
            </a:r>
            <a:r>
              <a:rPr lang="en-US" sz="1200" u="sng" dirty="0">
                <a:solidFill>
                  <a:srgbClr val="5C338E"/>
                </a:solidFill>
              </a:rPr>
              <a:t> </a:t>
            </a:r>
          </a:p>
          <a:p>
            <a:pPr marL="0" indent="0">
              <a:lnSpc>
                <a:spcPct val="100000"/>
              </a:lnSpc>
              <a:spcBef>
                <a:spcPts val="0"/>
              </a:spcBef>
              <a:buFont typeface="Arial" panose="020B0604020202020204" pitchFamily="34" charset="0"/>
              <a:buNone/>
            </a:pPr>
            <a:r>
              <a:rPr lang="en-US" sz="1200" dirty="0">
                <a:solidFill>
                  <a:srgbClr val="333333"/>
                </a:solidFill>
              </a:rPr>
              <a:t>Email: </a:t>
            </a:r>
            <a:r>
              <a:rPr lang="en-US" sz="1200" u="sng" dirty="0">
                <a:solidFill>
                  <a:srgbClr val="5C338E"/>
                </a:solidFill>
                <a:hlinkClick r:id="rId3" tooltip="Email clcht.0-19wandsworthandrichmondadmin@nhs.net"/>
              </a:rPr>
              <a:t>clcht.0-19wandsworthan</a:t>
            </a:r>
            <a:r>
              <a:rPr lang="en-US" sz="1200" u="sng" dirty="0">
                <a:solidFill>
                  <a:srgbClr val="5C338E"/>
                </a:solidFill>
                <a:hlinkClick r:id="rId4" tooltip="Email clcht.0-19wandsworthandrichmondadmin@nhs.net"/>
              </a:rPr>
              <a:t>drichmondadmin@nhs.net</a:t>
            </a:r>
            <a:endParaRPr lang="en-US" sz="1200" u="sng" dirty="0">
              <a:solidFill>
                <a:srgbClr val="5C338E"/>
              </a:solidFill>
            </a:endParaRPr>
          </a:p>
          <a:p>
            <a:pPr marL="0" indent="0">
              <a:lnSpc>
                <a:spcPct val="100000"/>
              </a:lnSpc>
              <a:spcBef>
                <a:spcPts val="0"/>
              </a:spcBef>
              <a:buFont typeface="Arial" panose="020B0604020202020204" pitchFamily="34" charset="0"/>
              <a:buNone/>
            </a:pPr>
            <a:endParaRPr lang="en-US" sz="1200" dirty="0">
              <a:solidFill>
                <a:srgbClr val="000000"/>
              </a:solidFill>
            </a:endParaRPr>
          </a:p>
          <a:p>
            <a:pPr marL="0" indent="0">
              <a:lnSpc>
                <a:spcPct val="100000"/>
              </a:lnSpc>
              <a:spcBef>
                <a:spcPts val="0"/>
              </a:spcBef>
              <a:buFont typeface="Arial" panose="020B0604020202020204" pitchFamily="34" charset="0"/>
              <a:buNone/>
            </a:pPr>
            <a:r>
              <a:rPr lang="en-US" sz="1200" b="1" u="sng" dirty="0">
                <a:solidFill>
                  <a:srgbClr val="000000"/>
                </a:solidFill>
              </a:rPr>
              <a:t>District Nurses</a:t>
            </a:r>
          </a:p>
          <a:p>
            <a:pPr marL="0" indent="0">
              <a:lnSpc>
                <a:spcPct val="100000"/>
              </a:lnSpc>
              <a:spcBef>
                <a:spcPts val="0"/>
              </a:spcBef>
              <a:buFont typeface="Arial" panose="020B0604020202020204" pitchFamily="34" charset="0"/>
              <a:buNone/>
            </a:pPr>
            <a:r>
              <a:rPr lang="en-US" sz="1200" dirty="0">
                <a:solidFill>
                  <a:srgbClr val="000000"/>
                </a:solidFill>
              </a:rPr>
              <a:t>The District Nurse works with your doctor and performs nursing procedures in your home for anyone not able to attend the practice. </a:t>
            </a:r>
            <a:endParaRPr lang="en-GB" sz="1200" b="1" u="sng" dirty="0"/>
          </a:p>
        </p:txBody>
      </p:sp>
    </p:spTree>
    <p:extLst>
      <p:ext uri="{BB962C8B-B14F-4D97-AF65-F5344CB8AC3E}">
        <p14:creationId xmlns:p14="http://schemas.microsoft.com/office/powerpoint/2010/main" val="607770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23786</TotalTime>
  <Words>1533</Words>
  <Application>Microsoft Office PowerPoint</Application>
  <PresentationFormat>A4 Paper (210x297 mm)</PresentationFormat>
  <Paragraphs>143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Times New Roman</vt:lpstr>
      <vt:lpstr>Office Theme</vt:lpstr>
      <vt:lpstr>PowerPoint Presentation</vt:lpstr>
      <vt:lpstr>Registering with us Anyone living within our practice area  (see map) is welcome to register with  us. Please visit our website to register  online or talk to reception who will  be able to assist you.   Home Visits We have disabled access (ground floor clinical rooms and a lift for first floor clinical rooms) and can isolate patients who are infectious, so please come to the surgery whenever possible. GPs will visit anyone who is housebound and unable to get to the surgery. Please call reception before 10am if possible to request a visit.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Brookes</dc:creator>
  <cp:lastModifiedBy>MENON, Ray (GLEBE ROAD SURGERY)</cp:lastModifiedBy>
  <cp:revision>7</cp:revision>
  <dcterms:created xsi:type="dcterms:W3CDTF">2025-04-09T12:51:27Z</dcterms:created>
  <dcterms:modified xsi:type="dcterms:W3CDTF">2026-02-23T11:04:35Z</dcterms:modified>
</cp:coreProperties>
</file>